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7" r:id="rId3"/>
    <p:sldId id="273" r:id="rId4"/>
    <p:sldId id="274" r:id="rId5"/>
    <p:sldId id="275" r:id="rId6"/>
    <p:sldId id="271" r:id="rId7"/>
    <p:sldId id="269" r:id="rId8"/>
    <p:sldId id="260" r:id="rId9"/>
    <p:sldId id="270" r:id="rId10"/>
    <p:sldId id="276" r:id="rId11"/>
    <p:sldId id="264" r:id="rId12"/>
    <p:sldId id="262"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5382" autoAdjust="0"/>
  </p:normalViewPr>
  <p:slideViewPr>
    <p:cSldViewPr>
      <p:cViewPr>
        <p:scale>
          <a:sx n="76" d="100"/>
          <a:sy n="76" d="100"/>
        </p:scale>
        <p:origin x="-120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GB"/>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GB"/>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940D7AE-10CD-9744-A992-F7D11B42940D}" type="slidenum">
              <a:rPr lang="en-GB" altLang="en-GB"/>
              <a:pPr/>
              <a:t>‹#›</a:t>
            </a:fld>
            <a:endParaRPr lang="en-GB" altLang="en-GB"/>
          </a:p>
        </p:txBody>
      </p:sp>
    </p:spTree>
    <p:extLst>
      <p:ext uri="{BB962C8B-B14F-4D97-AF65-F5344CB8AC3E}">
        <p14:creationId xmlns:p14="http://schemas.microsoft.com/office/powerpoint/2010/main" val="645421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Arial" charset="0"/>
                <a:cs typeface="Arial" charset="0"/>
              </a:defRPr>
            </a:lvl1pPr>
            <a:lvl2pPr marL="742950" indent="-285750" eaLnBrk="0" hangingPunct="0">
              <a:spcBef>
                <a:spcPct val="30000"/>
              </a:spcBef>
              <a:defRPr sz="1200">
                <a:solidFill>
                  <a:schemeClr val="tx1"/>
                </a:solidFill>
                <a:latin typeface="Arial" charset="0"/>
                <a:ea typeface="Arial" charset="0"/>
                <a:cs typeface="Arial" charset="0"/>
              </a:defRPr>
            </a:lvl2pPr>
            <a:lvl3pPr marL="1143000" indent="-228600" eaLnBrk="0" hangingPunct="0">
              <a:spcBef>
                <a:spcPct val="30000"/>
              </a:spcBef>
              <a:defRPr sz="1200">
                <a:solidFill>
                  <a:schemeClr val="tx1"/>
                </a:solidFill>
                <a:latin typeface="Arial" charset="0"/>
                <a:ea typeface="Arial" charset="0"/>
                <a:cs typeface="Arial" charset="0"/>
              </a:defRPr>
            </a:lvl3pPr>
            <a:lvl4pPr marL="1600200" indent="-228600" eaLnBrk="0" hangingPunct="0">
              <a:spcBef>
                <a:spcPct val="30000"/>
              </a:spcBef>
              <a:defRPr sz="1200">
                <a:solidFill>
                  <a:schemeClr val="tx1"/>
                </a:solidFill>
                <a:latin typeface="Arial" charset="0"/>
                <a:ea typeface="Arial" charset="0"/>
                <a:cs typeface="Arial" charset="0"/>
              </a:defRPr>
            </a:lvl4pPr>
            <a:lvl5pPr marL="2057400" indent="-228600" eaLnBrk="0" hangingPunct="0">
              <a:spcBef>
                <a:spcPct val="30000"/>
              </a:spcBef>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pPr eaLnBrk="1" hangingPunct="1">
              <a:spcBef>
                <a:spcPct val="0"/>
              </a:spcBef>
            </a:pPr>
            <a:fld id="{98189F1A-F1D7-1A4D-9733-4053A045F4A7}" type="slidenum">
              <a:rPr lang="en-GB" altLang="en-US"/>
              <a:pPr eaLnBrk="1" hangingPunct="1">
                <a:spcBef>
                  <a:spcPct val="0"/>
                </a:spcBef>
              </a:pPr>
              <a:t>1</a:t>
            </a:fld>
            <a:endParaRPr lang="en-GB"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663972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The Baseline was introduced in Sept 2015 to assess </a:t>
            </a:r>
            <a:r>
              <a:rPr lang="en-GB" dirty="0" err="1" smtClean="0"/>
              <a:t>chn</a:t>
            </a:r>
            <a:r>
              <a:rPr lang="en-GB" dirty="0" smtClean="0"/>
              <a:t> at the beginning of Reception. This will be used to measure progress by the end of KS2.</a:t>
            </a:r>
          </a:p>
          <a:p>
            <a:pPr marL="0" indent="0">
              <a:buFont typeface="Arial" panose="020B0604020202020204" pitchFamily="34" charset="0"/>
              <a:buNone/>
            </a:pPr>
            <a:r>
              <a:rPr lang="en-GB" dirty="0" smtClean="0"/>
              <a:t>Schools had</a:t>
            </a:r>
            <a:r>
              <a:rPr lang="en-GB" baseline="0" dirty="0" smtClean="0"/>
              <a:t> to choose a provider. We decided on Early Excellence as we felt that they provide the most ‘holistic’ approach to assessments.</a:t>
            </a:r>
          </a:p>
          <a:p>
            <a:pPr marL="0" indent="0">
              <a:buFont typeface="Arial" panose="020B0604020202020204" pitchFamily="34" charset="0"/>
              <a:buNone/>
            </a:pPr>
            <a:endParaRPr lang="en-GB" baseline="0" dirty="0" smtClean="0"/>
          </a:p>
          <a:p>
            <a:pPr marL="171450" indent="-171450">
              <a:buFont typeface="Arial" panose="020B0604020202020204" pitchFamily="34" charset="0"/>
              <a:buChar char="•"/>
            </a:pPr>
            <a:r>
              <a:rPr lang="en-GB" baseline="0" dirty="0" smtClean="0"/>
              <a:t>We have 6 weeks to assess </a:t>
            </a:r>
            <a:r>
              <a:rPr lang="en-GB" baseline="0" dirty="0" err="1" smtClean="0"/>
              <a:t>chn</a:t>
            </a:r>
            <a:r>
              <a:rPr lang="en-GB" baseline="0" dirty="0" smtClean="0"/>
              <a:t> on entry. We can start the assessment as soon as the child demonstrate a high level of well-being and involvement. This year we completed the baseline within the third week.</a:t>
            </a:r>
          </a:p>
          <a:p>
            <a:pPr marL="0" indent="0">
              <a:buFont typeface="Arial" panose="020B0604020202020204" pitchFamily="34" charset="0"/>
              <a:buNone/>
            </a:pPr>
            <a:r>
              <a:rPr lang="en-GB" baseline="0" dirty="0" smtClean="0"/>
              <a:t>We make accurate and meaningful judgements about the </a:t>
            </a:r>
            <a:r>
              <a:rPr lang="en-GB" baseline="0" dirty="0" err="1" smtClean="0"/>
              <a:t>chn’s</a:t>
            </a:r>
            <a:r>
              <a:rPr lang="en-GB" baseline="0" dirty="0" smtClean="0"/>
              <a:t> attainment through observations and interactions. Mrs </a:t>
            </a:r>
            <a:r>
              <a:rPr lang="en-GB" baseline="0" dirty="0" err="1" smtClean="0"/>
              <a:t>Tomaszewski</a:t>
            </a:r>
            <a:r>
              <a:rPr lang="en-GB" baseline="0" dirty="0" smtClean="0"/>
              <a:t> and myself went on a training day to ensure the high quality of the process. </a:t>
            </a:r>
          </a:p>
          <a:p>
            <a:pPr marL="0" indent="0">
              <a:buFont typeface="Arial" panose="020B0604020202020204" pitchFamily="34" charset="0"/>
              <a:buNone/>
            </a:pPr>
            <a:endParaRPr lang="en-GB" baseline="0" dirty="0" smtClean="0"/>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It is called ‘formative’ assessment because it informs of the next step</a:t>
            </a:r>
            <a:r>
              <a:rPr lang="en-GB" baseline="0" dirty="0" smtClean="0"/>
              <a:t> for the child.</a:t>
            </a:r>
            <a:endParaRPr lang="en-GB" dirty="0" smtClean="0"/>
          </a:p>
          <a:p>
            <a:pPr marL="0" indent="0">
              <a:buFont typeface="Arial" panose="020B0604020202020204" pitchFamily="34" charset="0"/>
              <a:buNone/>
            </a:pPr>
            <a:r>
              <a:rPr lang="en-GB" dirty="0" smtClean="0"/>
              <a:t>Why: To celebrate the child’s uniqueness, strengths, interests and personality</a:t>
            </a:r>
          </a:p>
          <a:p>
            <a:r>
              <a:rPr lang="en-GB" dirty="0" smtClean="0"/>
              <a:t>To identify and plan for the appropriate next steps for the children</a:t>
            </a:r>
          </a:p>
          <a:p>
            <a:r>
              <a:rPr lang="en-GB" dirty="0" smtClean="0"/>
              <a:t>So learning and development moves at an appropriate pace for each child</a:t>
            </a:r>
          </a:p>
          <a:p>
            <a:r>
              <a:rPr lang="en-GB" dirty="0" smtClean="0"/>
              <a:t>To identify individual needs</a:t>
            </a:r>
          </a:p>
          <a:p>
            <a:r>
              <a:rPr lang="en-GB" dirty="0" smtClean="0"/>
              <a:t>So unexpected developmental patterns are identified early and accurately, and can be shared with partner professionals</a:t>
            </a:r>
          </a:p>
          <a:p>
            <a:endParaRPr lang="en-GB" dirty="0" smtClean="0"/>
          </a:p>
          <a:p>
            <a:pPr marL="171450" indent="-171450">
              <a:buFont typeface="Arial" panose="020B0604020202020204" pitchFamily="34" charset="0"/>
              <a:buChar char="•"/>
            </a:pPr>
            <a:r>
              <a:rPr lang="en-GB" dirty="0" smtClean="0"/>
              <a:t>The team members make regular observations of the children by:</a:t>
            </a:r>
          </a:p>
          <a:p>
            <a:pPr lvl="1"/>
            <a:r>
              <a:rPr lang="en-GB" dirty="0" smtClean="0"/>
              <a:t>Planned in-depth observations of areas for development</a:t>
            </a:r>
          </a:p>
          <a:p>
            <a:pPr lvl="1"/>
            <a:r>
              <a:rPr lang="en-GB" dirty="0" smtClean="0"/>
              <a:t>Spontaneous observations of ‘wow’ moments</a:t>
            </a:r>
          </a:p>
          <a:p>
            <a:pPr lvl="1"/>
            <a:r>
              <a:rPr lang="en-GB" dirty="0" smtClean="0"/>
              <a:t>Photographs </a:t>
            </a:r>
          </a:p>
          <a:p>
            <a:pPr lvl="1"/>
            <a:r>
              <a:rPr lang="en-GB" dirty="0" smtClean="0"/>
              <a:t>Samples of work</a:t>
            </a:r>
          </a:p>
          <a:p>
            <a:pPr lvl="1"/>
            <a:r>
              <a:rPr lang="en-GB" dirty="0" smtClean="0"/>
              <a:t>Conversations</a:t>
            </a:r>
          </a:p>
          <a:p>
            <a:pPr lvl="1"/>
            <a:r>
              <a:rPr lang="en-GB" baseline="0" dirty="0" smtClean="0"/>
              <a:t> “2simple” </a:t>
            </a:r>
            <a:endParaRPr lang="en-GB" dirty="0" smtClean="0"/>
          </a:p>
          <a:p>
            <a:pPr marL="228600" indent="-228600">
              <a:buFont typeface="Arial" panose="020B0604020202020204" pitchFamily="34" charset="0"/>
              <a:buChar char="•"/>
            </a:pPr>
            <a:r>
              <a:rPr lang="en-GB" dirty="0" smtClean="0"/>
              <a:t>Regular= everyday</a:t>
            </a:r>
            <a:endParaRPr lang="en-GB" dirty="0"/>
          </a:p>
        </p:txBody>
      </p:sp>
      <p:sp>
        <p:nvSpPr>
          <p:cNvPr id="4" name="Slide Number Placeholder 3"/>
          <p:cNvSpPr>
            <a:spLocks noGrp="1"/>
          </p:cNvSpPr>
          <p:nvPr>
            <p:ph type="sldNum" sz="quarter" idx="10"/>
          </p:nvPr>
        </p:nvSpPr>
        <p:spPr/>
        <p:txBody>
          <a:bodyPr/>
          <a:lstStyle/>
          <a:p>
            <a:fld id="{7940D7AE-10CD-9744-A992-F7D11B42940D}" type="slidenum">
              <a:rPr lang="en-GB" altLang="en-GB" smtClean="0"/>
              <a:pPr/>
              <a:t>2</a:t>
            </a:fld>
            <a:endParaRPr lang="en-GB" altLang="en-GB"/>
          </a:p>
        </p:txBody>
      </p:sp>
    </p:spTree>
    <p:extLst>
      <p:ext uri="{BB962C8B-B14F-4D97-AF65-F5344CB8AC3E}">
        <p14:creationId xmlns:p14="http://schemas.microsoft.com/office/powerpoint/2010/main" val="40520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Arial" charset="0"/>
                <a:cs typeface="Arial" charset="0"/>
              </a:defRPr>
            </a:lvl1pPr>
            <a:lvl2pPr marL="742950" indent="-285750" eaLnBrk="0" hangingPunct="0">
              <a:spcBef>
                <a:spcPct val="30000"/>
              </a:spcBef>
              <a:defRPr sz="1200">
                <a:solidFill>
                  <a:schemeClr val="tx1"/>
                </a:solidFill>
                <a:latin typeface="Arial" charset="0"/>
                <a:ea typeface="Arial" charset="0"/>
                <a:cs typeface="Arial" charset="0"/>
              </a:defRPr>
            </a:lvl2pPr>
            <a:lvl3pPr marL="1143000" indent="-228600" eaLnBrk="0" hangingPunct="0">
              <a:spcBef>
                <a:spcPct val="30000"/>
              </a:spcBef>
              <a:defRPr sz="1200">
                <a:solidFill>
                  <a:schemeClr val="tx1"/>
                </a:solidFill>
                <a:latin typeface="Arial" charset="0"/>
                <a:ea typeface="Arial" charset="0"/>
                <a:cs typeface="Arial" charset="0"/>
              </a:defRPr>
            </a:lvl3pPr>
            <a:lvl4pPr marL="1600200" indent="-228600" eaLnBrk="0" hangingPunct="0">
              <a:spcBef>
                <a:spcPct val="30000"/>
              </a:spcBef>
              <a:defRPr sz="1200">
                <a:solidFill>
                  <a:schemeClr val="tx1"/>
                </a:solidFill>
                <a:latin typeface="Arial" charset="0"/>
                <a:ea typeface="Arial" charset="0"/>
                <a:cs typeface="Arial" charset="0"/>
              </a:defRPr>
            </a:lvl4pPr>
            <a:lvl5pPr marL="2057400" indent="-228600" eaLnBrk="0" hangingPunct="0">
              <a:spcBef>
                <a:spcPct val="30000"/>
              </a:spcBef>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pPr eaLnBrk="1" hangingPunct="1">
              <a:spcBef>
                <a:spcPct val="0"/>
              </a:spcBef>
            </a:pPr>
            <a:fld id="{4790523F-795B-0748-927D-D6380397D2B5}" type="slidenum">
              <a:rPr lang="en-GB" altLang="en-US"/>
              <a:pPr eaLnBrk="1" hangingPunct="1">
                <a:spcBef>
                  <a:spcPct val="0"/>
                </a:spcBef>
              </a:pPr>
              <a:t>8</a:t>
            </a:fld>
            <a:endParaRPr lang="en-GB"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05691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Arial" charset="0"/>
                <a:cs typeface="Arial" charset="0"/>
              </a:defRPr>
            </a:lvl1pPr>
            <a:lvl2pPr marL="742950" indent="-285750" eaLnBrk="0" hangingPunct="0">
              <a:spcBef>
                <a:spcPct val="30000"/>
              </a:spcBef>
              <a:defRPr sz="1200">
                <a:solidFill>
                  <a:schemeClr val="tx1"/>
                </a:solidFill>
                <a:latin typeface="Arial" charset="0"/>
                <a:ea typeface="Arial" charset="0"/>
                <a:cs typeface="Arial" charset="0"/>
              </a:defRPr>
            </a:lvl2pPr>
            <a:lvl3pPr marL="1143000" indent="-228600" eaLnBrk="0" hangingPunct="0">
              <a:spcBef>
                <a:spcPct val="30000"/>
              </a:spcBef>
              <a:defRPr sz="1200">
                <a:solidFill>
                  <a:schemeClr val="tx1"/>
                </a:solidFill>
                <a:latin typeface="Arial" charset="0"/>
                <a:ea typeface="Arial" charset="0"/>
                <a:cs typeface="Arial" charset="0"/>
              </a:defRPr>
            </a:lvl3pPr>
            <a:lvl4pPr marL="1600200" indent="-228600" eaLnBrk="0" hangingPunct="0">
              <a:spcBef>
                <a:spcPct val="30000"/>
              </a:spcBef>
              <a:defRPr sz="1200">
                <a:solidFill>
                  <a:schemeClr val="tx1"/>
                </a:solidFill>
                <a:latin typeface="Arial" charset="0"/>
                <a:ea typeface="Arial" charset="0"/>
                <a:cs typeface="Arial" charset="0"/>
              </a:defRPr>
            </a:lvl4pPr>
            <a:lvl5pPr marL="2057400" indent="-228600" eaLnBrk="0" hangingPunct="0">
              <a:spcBef>
                <a:spcPct val="30000"/>
              </a:spcBef>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pPr eaLnBrk="1" hangingPunct="1">
              <a:spcBef>
                <a:spcPct val="0"/>
              </a:spcBef>
            </a:pPr>
            <a:fld id="{4CB91C4A-54FC-AF44-AE56-683414A17212}" type="slidenum">
              <a:rPr lang="en-GB" altLang="en-US"/>
              <a:pPr eaLnBrk="1" hangingPunct="1">
                <a:spcBef>
                  <a:spcPct val="0"/>
                </a:spcBef>
              </a:pPr>
              <a:t>11</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684050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Arial" charset="0"/>
                <a:cs typeface="Arial" charset="0"/>
              </a:defRPr>
            </a:lvl1pPr>
            <a:lvl2pPr marL="742950" indent="-285750" eaLnBrk="0" hangingPunct="0">
              <a:spcBef>
                <a:spcPct val="30000"/>
              </a:spcBef>
              <a:defRPr sz="1200">
                <a:solidFill>
                  <a:schemeClr val="tx1"/>
                </a:solidFill>
                <a:latin typeface="Arial" charset="0"/>
                <a:ea typeface="Arial" charset="0"/>
                <a:cs typeface="Arial" charset="0"/>
              </a:defRPr>
            </a:lvl2pPr>
            <a:lvl3pPr marL="1143000" indent="-228600" eaLnBrk="0" hangingPunct="0">
              <a:spcBef>
                <a:spcPct val="30000"/>
              </a:spcBef>
              <a:defRPr sz="1200">
                <a:solidFill>
                  <a:schemeClr val="tx1"/>
                </a:solidFill>
                <a:latin typeface="Arial" charset="0"/>
                <a:ea typeface="Arial" charset="0"/>
                <a:cs typeface="Arial" charset="0"/>
              </a:defRPr>
            </a:lvl3pPr>
            <a:lvl4pPr marL="1600200" indent="-228600" eaLnBrk="0" hangingPunct="0">
              <a:spcBef>
                <a:spcPct val="30000"/>
              </a:spcBef>
              <a:defRPr sz="1200">
                <a:solidFill>
                  <a:schemeClr val="tx1"/>
                </a:solidFill>
                <a:latin typeface="Arial" charset="0"/>
                <a:ea typeface="Arial" charset="0"/>
                <a:cs typeface="Arial" charset="0"/>
              </a:defRPr>
            </a:lvl4pPr>
            <a:lvl5pPr marL="2057400" indent="-228600" eaLnBrk="0" hangingPunct="0">
              <a:spcBef>
                <a:spcPct val="30000"/>
              </a:spcBef>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pPr eaLnBrk="1" hangingPunct="1">
              <a:spcBef>
                <a:spcPct val="0"/>
              </a:spcBef>
            </a:pPr>
            <a:fld id="{6CF7D9BA-3B25-FA40-BF28-B8AECB78272F}" type="slidenum">
              <a:rPr lang="en-GB" altLang="en-US"/>
              <a:pPr eaLnBrk="1" hangingPunct="1">
                <a:spcBef>
                  <a:spcPct val="0"/>
                </a:spcBef>
              </a:pPr>
              <a:t>12</a:t>
            </a:fld>
            <a:endParaRPr lang="en-GB"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49179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77E1A614-22E1-E04B-A0CC-F8FC7DADC624}" type="slidenum">
              <a:rPr lang="en-GB" altLang="en-GB"/>
              <a:pPr/>
              <a:t>‹#›</a:t>
            </a:fld>
            <a:endParaRPr lang="en-GB" altLang="en-GB"/>
          </a:p>
        </p:txBody>
      </p:sp>
    </p:spTree>
    <p:extLst>
      <p:ext uri="{BB962C8B-B14F-4D97-AF65-F5344CB8AC3E}">
        <p14:creationId xmlns:p14="http://schemas.microsoft.com/office/powerpoint/2010/main" val="13286316"/>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CA4CB528-9C6D-9943-B6EC-52953AB3FEB0}" type="slidenum">
              <a:rPr lang="en-GB" altLang="en-GB"/>
              <a:pPr/>
              <a:t>‹#›</a:t>
            </a:fld>
            <a:endParaRPr lang="en-GB" altLang="en-GB"/>
          </a:p>
        </p:txBody>
      </p:sp>
    </p:spTree>
    <p:extLst>
      <p:ext uri="{BB962C8B-B14F-4D97-AF65-F5344CB8AC3E}">
        <p14:creationId xmlns:p14="http://schemas.microsoft.com/office/powerpoint/2010/main" val="1368214201"/>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6EB4E370-6322-684D-A9EE-AA8780A3081B}" type="slidenum">
              <a:rPr lang="en-GB" altLang="en-GB"/>
              <a:pPr/>
              <a:t>‹#›</a:t>
            </a:fld>
            <a:endParaRPr lang="en-GB" altLang="en-GB"/>
          </a:p>
        </p:txBody>
      </p:sp>
    </p:spTree>
    <p:extLst>
      <p:ext uri="{BB962C8B-B14F-4D97-AF65-F5344CB8AC3E}">
        <p14:creationId xmlns:p14="http://schemas.microsoft.com/office/powerpoint/2010/main" val="321184131"/>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8D5D5B91-94F6-3D4C-B311-297FAA833DBF}" type="slidenum">
              <a:rPr lang="en-GB" altLang="en-GB"/>
              <a:pPr/>
              <a:t>‹#›</a:t>
            </a:fld>
            <a:endParaRPr lang="en-GB" altLang="en-GB"/>
          </a:p>
        </p:txBody>
      </p:sp>
    </p:spTree>
    <p:extLst>
      <p:ext uri="{BB962C8B-B14F-4D97-AF65-F5344CB8AC3E}">
        <p14:creationId xmlns:p14="http://schemas.microsoft.com/office/powerpoint/2010/main" val="1515284806"/>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AC501A1B-60C7-CB4D-B6C2-CEA7A70933E3}" type="slidenum">
              <a:rPr lang="en-GB" altLang="en-GB"/>
              <a:pPr/>
              <a:t>‹#›</a:t>
            </a:fld>
            <a:endParaRPr lang="en-GB" altLang="en-GB"/>
          </a:p>
        </p:txBody>
      </p:sp>
    </p:spTree>
    <p:extLst>
      <p:ext uri="{BB962C8B-B14F-4D97-AF65-F5344CB8AC3E}">
        <p14:creationId xmlns:p14="http://schemas.microsoft.com/office/powerpoint/2010/main" val="383164669"/>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BB61834F-CEE7-D948-992A-72739BB23395}" type="slidenum">
              <a:rPr lang="en-GB" altLang="en-GB"/>
              <a:pPr/>
              <a:t>‹#›</a:t>
            </a:fld>
            <a:endParaRPr lang="en-GB" altLang="en-GB"/>
          </a:p>
        </p:txBody>
      </p:sp>
    </p:spTree>
    <p:extLst>
      <p:ext uri="{BB962C8B-B14F-4D97-AF65-F5344CB8AC3E}">
        <p14:creationId xmlns:p14="http://schemas.microsoft.com/office/powerpoint/2010/main" val="2112297371"/>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9FA64D91-B07F-CF4C-8E55-72C80CE39F23}" type="slidenum">
              <a:rPr lang="en-GB" altLang="en-GB"/>
              <a:pPr/>
              <a:t>‹#›</a:t>
            </a:fld>
            <a:endParaRPr lang="en-GB" altLang="en-GB"/>
          </a:p>
        </p:txBody>
      </p:sp>
    </p:spTree>
    <p:extLst>
      <p:ext uri="{BB962C8B-B14F-4D97-AF65-F5344CB8AC3E}">
        <p14:creationId xmlns:p14="http://schemas.microsoft.com/office/powerpoint/2010/main" val="1329745840"/>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1B3524C0-9D66-234C-866E-C00DF2A649AC}" type="slidenum">
              <a:rPr lang="en-GB" altLang="en-GB"/>
              <a:pPr/>
              <a:t>‹#›</a:t>
            </a:fld>
            <a:endParaRPr lang="en-GB" altLang="en-GB"/>
          </a:p>
        </p:txBody>
      </p:sp>
    </p:spTree>
    <p:extLst>
      <p:ext uri="{BB962C8B-B14F-4D97-AF65-F5344CB8AC3E}">
        <p14:creationId xmlns:p14="http://schemas.microsoft.com/office/powerpoint/2010/main" val="176018551"/>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8CCBCAED-2839-9247-92A4-78A46E0493A8}" type="slidenum">
              <a:rPr lang="en-GB" altLang="en-GB"/>
              <a:pPr/>
              <a:t>‹#›</a:t>
            </a:fld>
            <a:endParaRPr lang="en-GB" altLang="en-GB"/>
          </a:p>
        </p:txBody>
      </p:sp>
    </p:spTree>
    <p:extLst>
      <p:ext uri="{BB962C8B-B14F-4D97-AF65-F5344CB8AC3E}">
        <p14:creationId xmlns:p14="http://schemas.microsoft.com/office/powerpoint/2010/main" val="1258804738"/>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0B2AF72C-507B-DF4A-A74C-5E7DEA118C74}" type="slidenum">
              <a:rPr lang="en-GB" altLang="en-GB"/>
              <a:pPr/>
              <a:t>‹#›</a:t>
            </a:fld>
            <a:endParaRPr lang="en-GB" altLang="en-GB"/>
          </a:p>
        </p:txBody>
      </p:sp>
    </p:spTree>
    <p:extLst>
      <p:ext uri="{BB962C8B-B14F-4D97-AF65-F5344CB8AC3E}">
        <p14:creationId xmlns:p14="http://schemas.microsoft.com/office/powerpoint/2010/main" val="1869824969"/>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2618177"/>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829030"/>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773D85CF-5B40-E445-A923-6C0E63243D71}" type="slidenum">
              <a:rPr lang="en-GB" altLang="en-GB"/>
              <a:pPr/>
              <a:t>‹#›</a:t>
            </a:fld>
            <a:endParaRPr lang="en-GB" altLang="en-GB"/>
          </a:p>
        </p:txBody>
      </p:sp>
    </p:spTree>
    <p:extLst>
      <p:ext uri="{BB962C8B-B14F-4D97-AF65-F5344CB8AC3E}">
        <p14:creationId xmlns:p14="http://schemas.microsoft.com/office/powerpoint/2010/main" val="2020047432"/>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94FC907-9FFE-CB47-83F8-7750DE5FFD85}" type="slidenum">
              <a:rPr lang="en-GB" altLang="en-GB"/>
              <a:pPr/>
              <a:t>‹#›</a:t>
            </a:fld>
            <a:endParaRPr lang="en-GB" altLang="en-GB"/>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6" r:id="rId7"/>
    <p:sldLayoutId id="2147483717" r:id="rId8"/>
    <p:sldLayoutId id="2147483711" r:id="rId9"/>
    <p:sldLayoutId id="2147483712" r:id="rId10"/>
    <p:sldLayoutId id="2147483713" r:id="rId11"/>
    <p:sldLayoutId id="2147483714" r:id="rId12"/>
    <p:sldLayoutId id="2147483715" r:id="rId13"/>
  </p:sldLayoutIdLst>
  <p:transition spd="med">
    <p:random/>
  </p:transition>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476250"/>
            <a:ext cx="7388225" cy="5572125"/>
          </a:xfrm>
        </p:spPr>
        <p:txBody>
          <a:bodyPr/>
          <a:lstStyle/>
          <a:p>
            <a:pPr eaLnBrk="1" hangingPunct="1"/>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a:r>
            <a:br>
              <a:rPr lang="en-GB" altLang="en-US" sz="2400" b="1" dirty="0">
                <a:latin typeface="Comic Sans MS" charset="0"/>
              </a:rPr>
            </a:br>
            <a:r>
              <a:rPr lang="en-GB" altLang="en-US" sz="2400" b="1" dirty="0" smtClean="0">
                <a:latin typeface="Comic Sans MS" charset="0"/>
              </a:rPr>
              <a:t>Assessment </a:t>
            </a:r>
            <a:r>
              <a:rPr lang="en-GB" altLang="en-US" sz="2400" b="1" dirty="0">
                <a:latin typeface="Comic Sans MS" charset="0"/>
              </a:rPr>
              <a:t>Meeting for </a:t>
            </a:r>
            <a:r>
              <a:rPr lang="en-GB" altLang="en-US" sz="2400" b="1" dirty="0" smtClean="0">
                <a:latin typeface="Comic Sans MS" charset="0"/>
              </a:rPr>
              <a:t>Parents</a:t>
            </a:r>
            <a:r>
              <a:rPr lang="en-GB" altLang="en-US" sz="2400" b="1" dirty="0">
                <a:latin typeface="Comic Sans MS" charset="0"/>
              </a:rPr>
              <a:t/>
            </a:r>
            <a:br>
              <a:rPr lang="en-GB" altLang="en-US" sz="2400" b="1" dirty="0">
                <a:latin typeface="Comic Sans MS" charset="0"/>
              </a:rPr>
            </a:br>
            <a:r>
              <a:rPr lang="en-GB" altLang="en-US" sz="2400" b="1" dirty="0">
                <a:latin typeface="Comic Sans MS" charset="0"/>
              </a:rPr>
              <a:t> January 2016</a:t>
            </a:r>
          </a:p>
        </p:txBody>
      </p:sp>
      <p:pic>
        <p:nvPicPr>
          <p:cNvPr id="4099" name="Picture 9" descr="logo"/>
          <p:cNvPicPr>
            <a:picLocks noChangeAspect="1" noChangeArrowheads="1"/>
          </p:cNvPicPr>
          <p:nvPr/>
        </p:nvPicPr>
        <p:blipFill>
          <a:blip r:embed="rId3">
            <a:extLst>
              <a:ext uri="{28A0092B-C50C-407E-A947-70E740481C1C}">
                <a14:useLocalDpi xmlns:a14="http://schemas.microsoft.com/office/drawing/2010/main" val="0"/>
              </a:ext>
            </a:extLst>
          </a:blip>
          <a:srcRect l="43130" t="31139" r="43405" b="51227"/>
          <a:stretch>
            <a:fillRect/>
          </a:stretch>
        </p:blipFill>
        <p:spPr bwMode="auto">
          <a:xfrm>
            <a:off x="6443663" y="333375"/>
            <a:ext cx="148590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 descr="school painting"/>
          <p:cNvPicPr>
            <a:picLocks noChangeAspect="1" noChangeArrowheads="1"/>
          </p:cNvPicPr>
          <p:nvPr/>
        </p:nvPicPr>
        <p:blipFill>
          <a:blip r:embed="rId4">
            <a:extLst>
              <a:ext uri="{28A0092B-C50C-407E-A947-70E740481C1C}">
                <a14:useLocalDpi xmlns:a14="http://schemas.microsoft.com/office/drawing/2010/main" val="0"/>
              </a:ext>
            </a:extLst>
          </a:blip>
          <a:srcRect l="16656" t="14787" r="16656" b="18546"/>
          <a:stretch>
            <a:fillRect/>
          </a:stretch>
        </p:blipFill>
        <p:spPr bwMode="auto">
          <a:xfrm>
            <a:off x="1042988" y="692150"/>
            <a:ext cx="1677987"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to Parents</a:t>
            </a:r>
            <a:endParaRPr lang="en-GB" dirty="0"/>
          </a:p>
        </p:txBody>
      </p:sp>
      <p:sp>
        <p:nvSpPr>
          <p:cNvPr id="3" name="Content Placeholder 2"/>
          <p:cNvSpPr>
            <a:spLocks noGrp="1"/>
          </p:cNvSpPr>
          <p:nvPr>
            <p:ph idx="1"/>
          </p:nvPr>
        </p:nvSpPr>
        <p:spPr>
          <a:xfrm>
            <a:off x="284455" y="1876592"/>
            <a:ext cx="8229600" cy="4525963"/>
          </a:xfrm>
        </p:spPr>
        <p:txBody>
          <a:bodyPr/>
          <a:lstStyle/>
          <a:p>
            <a:r>
              <a:rPr lang="en-GB" dirty="0" smtClean="0"/>
              <a:t>Previous results were levelled at 2C – 3</a:t>
            </a:r>
          </a:p>
          <a:p>
            <a:r>
              <a:rPr lang="en-GB" dirty="0" smtClean="0"/>
              <a:t>Now they will be assessed as:-</a:t>
            </a:r>
          </a:p>
          <a:p>
            <a:pPr marL="0" indent="0">
              <a:buNone/>
            </a:pPr>
            <a:endParaRPr lang="en-GB" dirty="0"/>
          </a:p>
          <a:p>
            <a:pPr marL="0" indent="0">
              <a:buNone/>
            </a:pPr>
            <a:endParaRPr lang="en-GB" dirty="0" smtClean="0"/>
          </a:p>
          <a:p>
            <a:pPr>
              <a:buFont typeface="Wingdings" charset="2"/>
              <a:buChar char="v"/>
            </a:pPr>
            <a:r>
              <a:rPr lang="en-GB" dirty="0" smtClean="0"/>
              <a:t> Working towards expected standard </a:t>
            </a:r>
          </a:p>
          <a:p>
            <a:pPr>
              <a:buFont typeface="Wingdings" charset="2"/>
              <a:buChar char="v"/>
            </a:pPr>
            <a:r>
              <a:rPr lang="en-GB" dirty="0" smtClean="0"/>
              <a:t> Met expected standard</a:t>
            </a:r>
          </a:p>
          <a:p>
            <a:pPr>
              <a:buFont typeface="Wingdings" charset="2"/>
              <a:buChar char="v"/>
            </a:pPr>
            <a:r>
              <a:rPr lang="en-GB" dirty="0"/>
              <a:t> </a:t>
            </a:r>
            <a:r>
              <a:rPr lang="en-GB" dirty="0" smtClean="0"/>
              <a:t>Working at a greater depth within the expected standard</a:t>
            </a:r>
            <a:endParaRPr lang="en-GB" dirty="0"/>
          </a:p>
        </p:txBody>
      </p:sp>
    </p:spTree>
    <p:extLst>
      <p:ext uri="{BB962C8B-B14F-4D97-AF65-F5344CB8AC3E}">
        <p14:creationId xmlns:p14="http://schemas.microsoft.com/office/powerpoint/2010/main" val="1140089023"/>
      </p:ext>
    </p:extLst>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755650" y="981075"/>
            <a:ext cx="4033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Arial" charset="0"/>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spcBef>
                <a:spcPct val="0"/>
              </a:spcBef>
              <a:buFontTx/>
              <a:buNone/>
            </a:pPr>
            <a:endParaRPr lang="en-US" altLang="en-US" sz="1800"/>
          </a:p>
        </p:txBody>
      </p:sp>
      <p:sp>
        <p:nvSpPr>
          <p:cNvPr id="10243" name="Text Box 9"/>
          <p:cNvSpPr txBox="1">
            <a:spLocks noChangeArrowheads="1"/>
          </p:cNvSpPr>
          <p:nvPr/>
        </p:nvSpPr>
        <p:spPr bwMode="auto">
          <a:xfrm>
            <a:off x="471488" y="447675"/>
            <a:ext cx="86725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Arial" charset="0"/>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spcBef>
                <a:spcPct val="0"/>
              </a:spcBef>
              <a:buFontTx/>
              <a:buNone/>
            </a:pPr>
            <a:r>
              <a:rPr lang="en-GB" altLang="en-US" b="1">
                <a:latin typeface="Comic Sans MS" charset="0"/>
              </a:rPr>
              <a:t>What you can do to help:</a:t>
            </a:r>
          </a:p>
          <a:p>
            <a:pPr eaLnBrk="1" hangingPunct="1">
              <a:spcBef>
                <a:spcPct val="0"/>
              </a:spcBef>
              <a:buFontTx/>
              <a:buNone/>
            </a:pPr>
            <a:endParaRPr lang="en-GB" altLang="en-US" b="1">
              <a:latin typeface="Comic Sans MS" charset="0"/>
            </a:endParaRPr>
          </a:p>
        </p:txBody>
      </p:sp>
      <p:sp>
        <p:nvSpPr>
          <p:cNvPr id="10244" name="Rectangle 4"/>
          <p:cNvSpPr>
            <a:spLocks noChangeArrowheads="1"/>
          </p:cNvSpPr>
          <p:nvPr/>
        </p:nvSpPr>
        <p:spPr bwMode="auto">
          <a:xfrm>
            <a:off x="234574" y="4493569"/>
            <a:ext cx="8424863" cy="2806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Arial" charset="0"/>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lnSpc>
                <a:spcPct val="90000"/>
              </a:lnSpc>
              <a:spcBef>
                <a:spcPct val="0"/>
              </a:spcBef>
            </a:pPr>
            <a:r>
              <a:rPr lang="en-GB" altLang="en-US" sz="2800" dirty="0">
                <a:latin typeface="Comic Sans MS" charset="0"/>
              </a:rPr>
              <a:t> Continue listening to your child </a:t>
            </a:r>
            <a:r>
              <a:rPr lang="en-GB" altLang="en-US" sz="2800" dirty="0" smtClean="0">
                <a:latin typeface="Comic Sans MS" charset="0"/>
              </a:rPr>
              <a:t>read on a daily basis, </a:t>
            </a:r>
            <a:r>
              <a:rPr lang="en-GB" altLang="en-US" sz="2800" dirty="0">
                <a:latin typeface="Comic Sans MS" charset="0"/>
              </a:rPr>
              <a:t>ask questions about what they have read.</a:t>
            </a:r>
          </a:p>
          <a:p>
            <a:pPr eaLnBrk="1" hangingPunct="1">
              <a:lnSpc>
                <a:spcPct val="90000"/>
              </a:lnSpc>
              <a:spcBef>
                <a:spcPct val="0"/>
              </a:spcBef>
              <a:buFontTx/>
              <a:buNone/>
            </a:pPr>
            <a:endParaRPr lang="en-GB" altLang="en-US" sz="2800" dirty="0">
              <a:latin typeface="Comic Sans MS" charset="0"/>
            </a:endParaRPr>
          </a:p>
          <a:p>
            <a:pPr eaLnBrk="1" hangingPunct="1">
              <a:lnSpc>
                <a:spcPct val="90000"/>
              </a:lnSpc>
              <a:spcBef>
                <a:spcPct val="0"/>
              </a:spcBef>
            </a:pPr>
            <a:r>
              <a:rPr lang="en-GB" altLang="en-US" sz="2800" dirty="0">
                <a:latin typeface="Comic Sans MS" charset="0"/>
              </a:rPr>
              <a:t> Keep practicing </a:t>
            </a:r>
            <a:r>
              <a:rPr lang="en-GB" altLang="en-US" sz="2800" dirty="0" smtClean="0">
                <a:latin typeface="Comic Sans MS" charset="0"/>
              </a:rPr>
              <a:t>the weekly spellings </a:t>
            </a:r>
            <a:r>
              <a:rPr lang="en-GB" altLang="en-US" sz="2800" dirty="0">
                <a:latin typeface="Comic Sans MS" charset="0"/>
              </a:rPr>
              <a:t>regularly with your </a:t>
            </a:r>
            <a:r>
              <a:rPr lang="en-GB" altLang="en-US" sz="2800" dirty="0" smtClean="0">
                <a:latin typeface="Comic Sans MS" charset="0"/>
              </a:rPr>
              <a:t>child and complete the homework</a:t>
            </a:r>
            <a:endParaRPr lang="en-GB" altLang="en-US" sz="2800" dirty="0">
              <a:latin typeface="Comic Sans MS" charset="0"/>
            </a:endParaRPr>
          </a:p>
          <a:p>
            <a:pPr eaLnBrk="1" hangingPunct="1">
              <a:lnSpc>
                <a:spcPct val="90000"/>
              </a:lnSpc>
              <a:spcBef>
                <a:spcPct val="0"/>
              </a:spcBef>
              <a:buFontTx/>
              <a:buNone/>
            </a:pPr>
            <a:endParaRPr lang="en-GB" altLang="en-US" sz="2800" dirty="0">
              <a:latin typeface="Comic Sans MS" charset="0"/>
            </a:endParaRPr>
          </a:p>
          <a:p>
            <a:pPr eaLnBrk="1" hangingPunct="1">
              <a:lnSpc>
                <a:spcPct val="90000"/>
              </a:lnSpc>
              <a:spcBef>
                <a:spcPct val="0"/>
              </a:spcBef>
              <a:buNone/>
            </a:pPr>
            <a:endParaRPr lang="en-GB" altLang="en-US" sz="2800" dirty="0">
              <a:latin typeface="Comic Sans MS" charset="0"/>
            </a:endParaRP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a:latin typeface="Comic Sans MS" charset="0"/>
              </a:rPr>
              <a:t>Any questions?</a:t>
            </a:r>
            <a:endParaRPr lang="en-US" altLang="en-US">
              <a:latin typeface="Comic Sans MS" charset="0"/>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b="1" dirty="0">
                <a:solidFill>
                  <a:schemeClr val="accent1">
                    <a:lumMod val="75000"/>
                  </a:schemeClr>
                </a:solidFill>
              </a:rPr>
              <a:t>Baseline- Early Excellence</a:t>
            </a:r>
          </a:p>
        </p:txBody>
      </p:sp>
      <p:sp>
        <p:nvSpPr>
          <p:cNvPr id="3" name="Subtitle 2"/>
          <p:cNvSpPr>
            <a:spLocks noGrp="1"/>
          </p:cNvSpPr>
          <p:nvPr>
            <p:ph type="subTitle" idx="1"/>
          </p:nvPr>
        </p:nvSpPr>
        <p:spPr>
          <a:xfrm>
            <a:off x="1319730" y="1735588"/>
            <a:ext cx="6400800" cy="1512168"/>
          </a:xfrm>
        </p:spPr>
        <p:txBody>
          <a:bodyPr/>
          <a:lstStyle/>
          <a:p>
            <a:pPr marL="457200" indent="-457200" algn="l">
              <a:buFont typeface="Arial" panose="020B0604020202020204" pitchFamily="34" charset="0"/>
              <a:buChar char="•"/>
            </a:pPr>
            <a:r>
              <a:rPr lang="en-GB" dirty="0" smtClean="0"/>
              <a:t>What is it</a:t>
            </a:r>
            <a:r>
              <a:rPr lang="en-GB" dirty="0" smtClean="0"/>
              <a:t>?</a:t>
            </a:r>
            <a:endParaRPr lang="en-GB" dirty="0" smtClean="0"/>
          </a:p>
          <a:p>
            <a:pPr marL="457200" indent="-457200" algn="l">
              <a:buFont typeface="Arial" panose="020B0604020202020204" pitchFamily="34" charset="0"/>
              <a:buChar char="•"/>
            </a:pPr>
            <a:r>
              <a:rPr lang="en-GB" dirty="0" smtClean="0"/>
              <a:t>How do we assess?</a:t>
            </a:r>
          </a:p>
          <a:p>
            <a:pPr marL="457200" indent="-457200" algn="l">
              <a:buFont typeface="Arial" panose="020B0604020202020204" pitchFamily="34" charset="0"/>
              <a:buChar char="•"/>
            </a:pPr>
            <a:endParaRPr lang="en-GB" dirty="0"/>
          </a:p>
        </p:txBody>
      </p:sp>
      <p:sp>
        <p:nvSpPr>
          <p:cNvPr id="4" name="Title 1"/>
          <p:cNvSpPr txBox="1">
            <a:spLocks/>
          </p:cNvSpPr>
          <p:nvPr/>
        </p:nvSpPr>
        <p:spPr bwMode="auto">
          <a:xfrm>
            <a:off x="611560" y="3212976"/>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b="1" kern="0" dirty="0" smtClean="0">
                <a:solidFill>
                  <a:schemeClr val="accent1">
                    <a:lumMod val="75000"/>
                  </a:schemeClr>
                </a:solidFill>
              </a:rPr>
              <a:t>Formative assessments in Reception</a:t>
            </a:r>
            <a:endParaRPr lang="en-GB" b="1" kern="0" dirty="0">
              <a:solidFill>
                <a:schemeClr val="accent1">
                  <a:lumMod val="75000"/>
                </a:schemeClr>
              </a:solidFill>
            </a:endParaRPr>
          </a:p>
        </p:txBody>
      </p:sp>
      <p:sp>
        <p:nvSpPr>
          <p:cNvPr id="5" name="Subtitle 2"/>
          <p:cNvSpPr txBox="1">
            <a:spLocks/>
          </p:cNvSpPr>
          <p:nvPr/>
        </p:nvSpPr>
        <p:spPr bwMode="auto">
          <a:xfrm>
            <a:off x="1297360" y="4797152"/>
            <a:ext cx="640080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Arial" charset="0"/>
                <a:cs typeface="+mn-cs"/>
              </a:defRPr>
            </a:lvl1pPr>
            <a:lvl2pPr marL="457200" indent="0" algn="ctr" rtl="0" eaLnBrk="0" fontAlgn="base" hangingPunct="0">
              <a:spcBef>
                <a:spcPct val="20000"/>
              </a:spcBef>
              <a:spcAft>
                <a:spcPct val="0"/>
              </a:spcAft>
              <a:buNone/>
              <a:defRPr sz="2800">
                <a:solidFill>
                  <a:schemeClr val="tx1"/>
                </a:solidFill>
                <a:latin typeface="+mn-lt"/>
                <a:ea typeface="Arial" charset="0"/>
                <a:cs typeface="+mn-cs"/>
              </a:defRPr>
            </a:lvl2pPr>
            <a:lvl3pPr marL="914400" indent="0" algn="ctr" rtl="0" eaLnBrk="0" fontAlgn="base" hangingPunct="0">
              <a:spcBef>
                <a:spcPct val="20000"/>
              </a:spcBef>
              <a:spcAft>
                <a:spcPct val="0"/>
              </a:spcAft>
              <a:buNone/>
              <a:defRPr sz="2400">
                <a:solidFill>
                  <a:schemeClr val="tx1"/>
                </a:solidFill>
                <a:latin typeface="+mn-lt"/>
                <a:ea typeface="Arial" charset="0"/>
                <a:cs typeface="+mn-cs"/>
              </a:defRPr>
            </a:lvl3pPr>
            <a:lvl4pPr marL="1371600" indent="0" algn="ctr" rtl="0" eaLnBrk="0" fontAlgn="base" hangingPunct="0">
              <a:spcBef>
                <a:spcPct val="20000"/>
              </a:spcBef>
              <a:spcAft>
                <a:spcPct val="0"/>
              </a:spcAft>
              <a:buNone/>
              <a:defRPr sz="2000">
                <a:solidFill>
                  <a:schemeClr val="tx1"/>
                </a:solidFill>
                <a:latin typeface="+mn-lt"/>
                <a:ea typeface="Arial" charset="0"/>
                <a:cs typeface="+mn-cs"/>
              </a:defRPr>
            </a:lvl4pPr>
            <a:lvl5pPr marL="1828800" indent="0" algn="ctr" rtl="0" eaLnBrk="0" fontAlgn="base" hangingPunct="0">
              <a:spcBef>
                <a:spcPct val="20000"/>
              </a:spcBef>
              <a:spcAft>
                <a:spcPct val="0"/>
              </a:spcAft>
              <a:buNone/>
              <a:defRPr sz="2000">
                <a:solidFill>
                  <a:schemeClr val="tx1"/>
                </a:solidFill>
                <a:latin typeface="+mn-lt"/>
                <a:ea typeface="Arial" charset="0"/>
                <a:cs typeface="+mn-cs"/>
              </a:defRPr>
            </a:lvl5pPr>
            <a:lvl6pPr marL="2286000" indent="0" algn="ctr" rtl="0" fontAlgn="base">
              <a:spcBef>
                <a:spcPct val="20000"/>
              </a:spcBef>
              <a:spcAft>
                <a:spcPct val="0"/>
              </a:spcAft>
              <a:buNone/>
              <a:defRPr sz="2000">
                <a:solidFill>
                  <a:schemeClr val="tx1"/>
                </a:solidFill>
                <a:latin typeface="+mn-lt"/>
                <a:cs typeface="+mn-cs"/>
              </a:defRPr>
            </a:lvl6pPr>
            <a:lvl7pPr marL="2743200" indent="0" algn="ctr" rtl="0" fontAlgn="base">
              <a:spcBef>
                <a:spcPct val="20000"/>
              </a:spcBef>
              <a:spcAft>
                <a:spcPct val="0"/>
              </a:spcAft>
              <a:buNone/>
              <a:defRPr sz="2000">
                <a:solidFill>
                  <a:schemeClr val="tx1"/>
                </a:solidFill>
                <a:latin typeface="+mn-lt"/>
                <a:cs typeface="+mn-cs"/>
              </a:defRPr>
            </a:lvl7pPr>
            <a:lvl8pPr marL="3200400" indent="0" algn="ctr" rtl="0" fontAlgn="base">
              <a:spcBef>
                <a:spcPct val="20000"/>
              </a:spcBef>
              <a:spcAft>
                <a:spcPct val="0"/>
              </a:spcAft>
              <a:buNone/>
              <a:defRPr sz="2000">
                <a:solidFill>
                  <a:schemeClr val="tx1"/>
                </a:solidFill>
                <a:latin typeface="+mn-lt"/>
                <a:cs typeface="+mn-cs"/>
              </a:defRPr>
            </a:lvl8pPr>
            <a:lvl9pPr marL="3657600" indent="0" algn="ctr" rtl="0" fontAlgn="base">
              <a:spcBef>
                <a:spcPct val="20000"/>
              </a:spcBef>
              <a:spcAft>
                <a:spcPct val="0"/>
              </a:spcAft>
              <a:buNone/>
              <a:defRPr sz="2000">
                <a:solidFill>
                  <a:schemeClr val="tx1"/>
                </a:solidFill>
                <a:latin typeface="+mn-lt"/>
                <a:cs typeface="+mn-cs"/>
              </a:defRPr>
            </a:lvl9pPr>
          </a:lstStyle>
          <a:p>
            <a:pPr marL="457200" indent="-457200" algn="l">
              <a:buFont typeface="Arial" panose="020B0604020202020204" pitchFamily="34" charset="0"/>
              <a:buChar char="•"/>
            </a:pPr>
            <a:r>
              <a:rPr lang="en-GB" kern="0" dirty="0" smtClean="0"/>
              <a:t>Why do we assess?</a:t>
            </a:r>
          </a:p>
          <a:p>
            <a:pPr marL="457200" indent="-457200" algn="l">
              <a:buFont typeface="Arial" panose="020B0604020202020204" pitchFamily="34" charset="0"/>
              <a:buChar char="•"/>
            </a:pPr>
            <a:r>
              <a:rPr lang="en-GB" kern="0" dirty="0" smtClean="0"/>
              <a:t>How?</a:t>
            </a:r>
          </a:p>
          <a:p>
            <a:pPr marL="457200" indent="-457200" algn="l">
              <a:buFont typeface="Arial" panose="020B0604020202020204" pitchFamily="34" charset="0"/>
              <a:buChar char="•"/>
            </a:pPr>
            <a:endParaRPr lang="en-GB" kern="0" dirty="0"/>
          </a:p>
        </p:txBody>
      </p:sp>
      <p:sp>
        <p:nvSpPr>
          <p:cNvPr id="6" name="AutoShape 2" descr="Image result for clipart wha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1556792"/>
            <a:ext cx="1575619" cy="1575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5741" y="4801358"/>
            <a:ext cx="2905125"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5391381"/>
      </p:ext>
    </p:extLst>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04" y="136443"/>
            <a:ext cx="8410408" cy="1143000"/>
          </a:xfrm>
        </p:spPr>
        <p:txBody>
          <a:bodyPr/>
          <a:lstStyle/>
          <a:p>
            <a:r>
              <a:rPr lang="en-GB" b="1" dirty="0" smtClean="0">
                <a:solidFill>
                  <a:schemeClr val="accent1">
                    <a:lumMod val="75000"/>
                  </a:schemeClr>
                </a:solidFill>
              </a:rPr>
              <a:t>Phonics Screening Test</a:t>
            </a:r>
            <a:endParaRPr lang="en-GB" b="1" dirty="0">
              <a:solidFill>
                <a:schemeClr val="accent1">
                  <a:lumMod val="75000"/>
                </a:schemeClr>
              </a:solidFill>
            </a:endParaRPr>
          </a:p>
        </p:txBody>
      </p:sp>
      <p:sp>
        <p:nvSpPr>
          <p:cNvPr id="3" name="Content Placeholder 2"/>
          <p:cNvSpPr>
            <a:spLocks noGrp="1"/>
          </p:cNvSpPr>
          <p:nvPr>
            <p:ph idx="1"/>
          </p:nvPr>
        </p:nvSpPr>
        <p:spPr>
          <a:xfrm>
            <a:off x="180808" y="1105570"/>
            <a:ext cx="8229600" cy="5314806"/>
          </a:xfrm>
        </p:spPr>
        <p:txBody>
          <a:bodyPr/>
          <a:lstStyle/>
          <a:p>
            <a:r>
              <a:rPr lang="en-GB" dirty="0" smtClean="0"/>
              <a:t>Phonic screening test is a phonic assessment for Year 1's and will take place during the week 13th June 2016</a:t>
            </a:r>
          </a:p>
          <a:p>
            <a:r>
              <a:rPr lang="en-GB" dirty="0" smtClean="0"/>
              <a:t>It requires the children to sound out and blend real and pseudo words</a:t>
            </a:r>
          </a:p>
          <a:p>
            <a:r>
              <a:rPr lang="en-GB" dirty="0" smtClean="0"/>
              <a:t>Previous years the children needed to get 32/40 correct to pass. The pass mark is not known until after the test week</a:t>
            </a:r>
          </a:p>
          <a:p>
            <a:r>
              <a:rPr lang="en-GB" dirty="0" smtClean="0"/>
              <a:t>If they do not pass in Year 1 it can be retaken in Year 2</a:t>
            </a:r>
          </a:p>
          <a:p>
            <a:pPr marL="0" indent="0">
              <a:buNone/>
            </a:pPr>
            <a:endParaRPr lang="en-GB" dirty="0"/>
          </a:p>
        </p:txBody>
      </p:sp>
    </p:spTree>
    <p:extLst>
      <p:ext uri="{BB962C8B-B14F-4D97-AF65-F5344CB8AC3E}">
        <p14:creationId xmlns:p14="http://schemas.microsoft.com/office/powerpoint/2010/main" val="850565386"/>
      </p:ext>
    </p:ext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76394"/>
            <a:ext cx="8229600" cy="6581606"/>
          </a:xfrm>
        </p:spPr>
        <p:txBody>
          <a:bodyPr/>
          <a:lstStyle/>
          <a:p>
            <a:endParaRPr lang="en-GB" dirty="0" smtClean="0">
              <a:latin typeface="Comic Sans MS" charset="0"/>
              <a:ea typeface="Comic Sans MS" charset="0"/>
              <a:cs typeface="Comic Sans MS" charset="0"/>
            </a:endParaRPr>
          </a:p>
          <a:p>
            <a:r>
              <a:rPr lang="en-GB" dirty="0" smtClean="0">
                <a:latin typeface="Comic Sans MS" charset="0"/>
                <a:ea typeface="Comic Sans MS" charset="0"/>
                <a:cs typeface="Comic Sans MS" charset="0"/>
              </a:rPr>
              <a:t>It comprises of 40 words split into two sections</a:t>
            </a:r>
          </a:p>
          <a:p>
            <a:r>
              <a:rPr lang="en-GB" dirty="0" smtClean="0">
                <a:latin typeface="Comic Sans MS" charset="0"/>
                <a:ea typeface="Comic Sans MS" charset="0"/>
                <a:cs typeface="Comic Sans MS" charset="0"/>
              </a:rPr>
              <a:t>The first 20 words are based around the phonemes learnt in Stages 2-4 of Letters and Sounds. It then becomes more difficult for the next 20 words  with Phase 5 phonemes and compound words</a:t>
            </a:r>
          </a:p>
          <a:p>
            <a:r>
              <a:rPr lang="en-GB" dirty="0" smtClean="0">
                <a:latin typeface="Comic Sans MS" charset="0"/>
                <a:ea typeface="Comic Sans MS" charset="0"/>
                <a:cs typeface="Comic Sans MS" charset="0"/>
              </a:rPr>
              <a:t>The children know which are pseudo words as they have pictures of alien type characters</a:t>
            </a:r>
            <a:endParaRPr lang="en-GB" dirty="0">
              <a:latin typeface="Comic Sans MS" charset="0"/>
              <a:ea typeface="Comic Sans MS" charset="0"/>
              <a:cs typeface="Comic Sans MS" charset="0"/>
            </a:endParaRPr>
          </a:p>
        </p:txBody>
      </p:sp>
    </p:spTree>
    <p:extLst>
      <p:ext uri="{BB962C8B-B14F-4D97-AF65-F5344CB8AC3E}">
        <p14:creationId xmlns:p14="http://schemas.microsoft.com/office/powerpoint/2010/main" val="1386842199"/>
      </p:ext>
    </p:ext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553" y="0"/>
            <a:ext cx="8229600" cy="1143000"/>
          </a:xfrm>
        </p:spPr>
        <p:txBody>
          <a:bodyPr/>
          <a:lstStyle/>
          <a:p>
            <a:r>
              <a:rPr lang="en-GB" dirty="0" smtClean="0"/>
              <a:t>Example of words</a:t>
            </a:r>
            <a:endParaRPr lang="en-GB" dirty="0"/>
          </a:p>
        </p:txBody>
      </p:sp>
      <p:sp>
        <p:nvSpPr>
          <p:cNvPr id="3" name="Text Placeholder 2"/>
          <p:cNvSpPr>
            <a:spLocks noGrp="1"/>
          </p:cNvSpPr>
          <p:nvPr>
            <p:ph type="body" idx="1"/>
          </p:nvPr>
        </p:nvSpPr>
        <p:spPr>
          <a:xfrm>
            <a:off x="-640886" y="1204866"/>
            <a:ext cx="4393740" cy="757237"/>
          </a:xfrm>
        </p:spPr>
        <p:txBody>
          <a:bodyPr/>
          <a:lstStyle/>
          <a:p>
            <a:endParaRPr lang="en-GB" sz="2800" dirty="0">
              <a:latin typeface="Comic Sans MS" charset="0"/>
              <a:ea typeface="Comic Sans MS" charset="0"/>
              <a:cs typeface="Comic Sans MS" charset="0"/>
            </a:endParaRPr>
          </a:p>
          <a:p>
            <a:r>
              <a:rPr lang="en-GB" sz="2800" dirty="0" smtClean="0">
                <a:latin typeface="Comic Sans MS" charset="0"/>
                <a:ea typeface="Comic Sans MS" charset="0"/>
                <a:cs typeface="Comic Sans MS" charset="0"/>
              </a:rPr>
              <a:t>          </a:t>
            </a:r>
            <a:r>
              <a:rPr lang="en-GB" sz="2800" dirty="0" err="1" smtClean="0">
                <a:latin typeface="Comic Sans MS" charset="0"/>
                <a:ea typeface="Comic Sans MS" charset="0"/>
                <a:cs typeface="Comic Sans MS" charset="0"/>
              </a:rPr>
              <a:t>Psuedo</a:t>
            </a:r>
            <a:r>
              <a:rPr lang="en-GB" sz="2800" dirty="0" smtClean="0">
                <a:latin typeface="Comic Sans MS" charset="0"/>
                <a:ea typeface="Comic Sans MS" charset="0"/>
                <a:cs typeface="Comic Sans MS" charset="0"/>
              </a:rPr>
              <a:t> Words</a:t>
            </a:r>
            <a:endParaRPr lang="en-GB" sz="2800" dirty="0">
              <a:latin typeface="Comic Sans MS" charset="0"/>
              <a:ea typeface="Comic Sans MS" charset="0"/>
              <a:cs typeface="Comic Sans MS" charset="0"/>
            </a:endParaRPr>
          </a:p>
        </p:txBody>
      </p:sp>
      <p:sp>
        <p:nvSpPr>
          <p:cNvPr id="4" name="Content Placeholder 3"/>
          <p:cNvSpPr>
            <a:spLocks noGrp="1"/>
          </p:cNvSpPr>
          <p:nvPr>
            <p:ph sz="half" idx="2"/>
          </p:nvPr>
        </p:nvSpPr>
        <p:spPr>
          <a:xfrm>
            <a:off x="146258" y="2501900"/>
            <a:ext cx="4040188" cy="3951288"/>
          </a:xfrm>
        </p:spPr>
        <p:txBody>
          <a:bodyPr/>
          <a:lstStyle/>
          <a:p>
            <a:r>
              <a:rPr lang="en-GB" sz="3600" b="1" dirty="0" err="1" smtClean="0">
                <a:solidFill>
                  <a:srgbClr val="FF0000"/>
                </a:solidFill>
                <a:latin typeface="Comic Sans MS" charset="0"/>
                <a:ea typeface="Comic Sans MS" charset="0"/>
                <a:cs typeface="Comic Sans MS" charset="0"/>
              </a:rPr>
              <a:t>Osk</a:t>
            </a:r>
            <a:endParaRPr lang="en-GB" sz="3600" b="1" dirty="0" smtClean="0">
              <a:solidFill>
                <a:srgbClr val="FF0000"/>
              </a:solidFill>
              <a:latin typeface="Comic Sans MS" charset="0"/>
              <a:ea typeface="Comic Sans MS" charset="0"/>
              <a:cs typeface="Comic Sans MS" charset="0"/>
            </a:endParaRPr>
          </a:p>
          <a:p>
            <a:r>
              <a:rPr lang="en-GB" sz="3600" b="1" dirty="0" err="1" smtClean="0">
                <a:solidFill>
                  <a:srgbClr val="FF0000"/>
                </a:solidFill>
                <a:latin typeface="Comic Sans MS" charset="0"/>
                <a:ea typeface="Comic Sans MS" charset="0"/>
                <a:cs typeface="Comic Sans MS" charset="0"/>
              </a:rPr>
              <a:t>Clisk</a:t>
            </a:r>
            <a:endParaRPr lang="en-GB" sz="3600" b="1" dirty="0" smtClean="0">
              <a:solidFill>
                <a:srgbClr val="FF0000"/>
              </a:solidFill>
              <a:latin typeface="Comic Sans MS" charset="0"/>
              <a:ea typeface="Comic Sans MS" charset="0"/>
              <a:cs typeface="Comic Sans MS" charset="0"/>
            </a:endParaRPr>
          </a:p>
          <a:p>
            <a:r>
              <a:rPr lang="en-GB" sz="3600" b="1" dirty="0" err="1" smtClean="0">
                <a:solidFill>
                  <a:srgbClr val="FF0000"/>
                </a:solidFill>
                <a:latin typeface="Comic Sans MS" charset="0"/>
                <a:ea typeface="Comic Sans MS" charset="0"/>
                <a:cs typeface="Comic Sans MS" charset="0"/>
              </a:rPr>
              <a:t>Tharnd</a:t>
            </a:r>
            <a:endParaRPr lang="en-GB" sz="3600" b="1" dirty="0" smtClean="0">
              <a:solidFill>
                <a:srgbClr val="FF0000"/>
              </a:solidFill>
              <a:latin typeface="Comic Sans MS" charset="0"/>
              <a:ea typeface="Comic Sans MS" charset="0"/>
              <a:cs typeface="Comic Sans MS" charset="0"/>
            </a:endParaRPr>
          </a:p>
          <a:p>
            <a:r>
              <a:rPr lang="en-GB" sz="3600" b="1" dirty="0" err="1" smtClean="0">
                <a:solidFill>
                  <a:srgbClr val="FF0000"/>
                </a:solidFill>
                <a:latin typeface="Comic Sans MS" charset="0"/>
                <a:ea typeface="Comic Sans MS" charset="0"/>
                <a:cs typeface="Comic Sans MS" charset="0"/>
              </a:rPr>
              <a:t>Bulm</a:t>
            </a:r>
            <a:endParaRPr lang="en-GB" sz="3600" b="1" dirty="0" smtClean="0">
              <a:solidFill>
                <a:srgbClr val="FF0000"/>
              </a:solidFill>
              <a:latin typeface="Comic Sans MS" charset="0"/>
              <a:ea typeface="Comic Sans MS" charset="0"/>
              <a:cs typeface="Comic Sans MS" charset="0"/>
            </a:endParaRPr>
          </a:p>
          <a:p>
            <a:r>
              <a:rPr lang="en-GB" sz="3600" b="1" dirty="0" err="1" smtClean="0">
                <a:solidFill>
                  <a:srgbClr val="FF0000"/>
                </a:solidFill>
                <a:latin typeface="Comic Sans MS" charset="0"/>
                <a:ea typeface="Comic Sans MS" charset="0"/>
                <a:cs typeface="Comic Sans MS" charset="0"/>
              </a:rPr>
              <a:t>Scroy</a:t>
            </a:r>
            <a:endParaRPr lang="en-GB" sz="3600" b="1" dirty="0" smtClean="0">
              <a:solidFill>
                <a:srgbClr val="FF0000"/>
              </a:solidFill>
              <a:latin typeface="Comic Sans MS" charset="0"/>
              <a:ea typeface="Comic Sans MS" charset="0"/>
              <a:cs typeface="Comic Sans MS" charset="0"/>
            </a:endParaRPr>
          </a:p>
          <a:p>
            <a:r>
              <a:rPr lang="en-GB" sz="3600" b="1" dirty="0" err="1" smtClean="0">
                <a:solidFill>
                  <a:srgbClr val="FF0000"/>
                </a:solidFill>
                <a:latin typeface="Comic Sans MS" charset="0"/>
                <a:ea typeface="Comic Sans MS" charset="0"/>
                <a:cs typeface="Comic Sans MS" charset="0"/>
              </a:rPr>
              <a:t>Frape</a:t>
            </a:r>
            <a:endParaRPr lang="en-GB" sz="3600" b="1" dirty="0" smtClean="0">
              <a:solidFill>
                <a:srgbClr val="FF0000"/>
              </a:solidFill>
              <a:latin typeface="Comic Sans MS" charset="0"/>
              <a:ea typeface="Comic Sans MS" charset="0"/>
              <a:cs typeface="Comic Sans MS" charset="0"/>
            </a:endParaRPr>
          </a:p>
          <a:p>
            <a:endParaRPr lang="en-GB" sz="3600" b="1" dirty="0" smtClean="0">
              <a:solidFill>
                <a:srgbClr val="FF0000"/>
              </a:solidFill>
              <a:latin typeface="Comic Sans MS" charset="0"/>
              <a:ea typeface="Comic Sans MS" charset="0"/>
              <a:cs typeface="Comic Sans MS" charset="0"/>
            </a:endParaRPr>
          </a:p>
          <a:p>
            <a:endParaRPr lang="en-GB" sz="3600" b="1" dirty="0">
              <a:solidFill>
                <a:srgbClr val="FF0000"/>
              </a:solidFill>
              <a:latin typeface="Comic Sans MS" charset="0"/>
              <a:ea typeface="Comic Sans MS" charset="0"/>
              <a:cs typeface="Comic Sans MS" charset="0"/>
            </a:endParaRPr>
          </a:p>
        </p:txBody>
      </p:sp>
      <p:sp>
        <p:nvSpPr>
          <p:cNvPr id="5" name="Text Placeholder 4"/>
          <p:cNvSpPr>
            <a:spLocks noGrp="1"/>
          </p:cNvSpPr>
          <p:nvPr>
            <p:ph type="body" sz="quarter" idx="3"/>
          </p:nvPr>
        </p:nvSpPr>
        <p:spPr>
          <a:xfrm>
            <a:off x="4633508" y="1273942"/>
            <a:ext cx="4041775" cy="639762"/>
          </a:xfrm>
        </p:spPr>
        <p:txBody>
          <a:bodyPr/>
          <a:lstStyle/>
          <a:p>
            <a:r>
              <a:rPr lang="en-GB" sz="2800" dirty="0" smtClean="0">
                <a:latin typeface="Comic Sans MS" charset="0"/>
                <a:ea typeface="Comic Sans MS" charset="0"/>
                <a:cs typeface="Comic Sans MS" charset="0"/>
              </a:rPr>
              <a:t>         Real Words</a:t>
            </a:r>
            <a:endParaRPr lang="en-GB" sz="2800" dirty="0">
              <a:latin typeface="Comic Sans MS" charset="0"/>
              <a:ea typeface="Comic Sans MS" charset="0"/>
              <a:cs typeface="Comic Sans MS" charset="0"/>
            </a:endParaRPr>
          </a:p>
        </p:txBody>
      </p:sp>
      <p:sp>
        <p:nvSpPr>
          <p:cNvPr id="6" name="Content Placeholder 5"/>
          <p:cNvSpPr>
            <a:spLocks noGrp="1"/>
          </p:cNvSpPr>
          <p:nvPr>
            <p:ph sz="quarter" idx="4"/>
          </p:nvPr>
        </p:nvSpPr>
        <p:spPr>
          <a:xfrm>
            <a:off x="5528330" y="2387327"/>
            <a:ext cx="4041775" cy="3951288"/>
          </a:xfrm>
        </p:spPr>
        <p:txBody>
          <a:bodyPr/>
          <a:lstStyle/>
          <a:p>
            <a:r>
              <a:rPr lang="en-GB" sz="3600" b="1" dirty="0" smtClean="0">
                <a:solidFill>
                  <a:srgbClr val="0070C0"/>
                </a:solidFill>
                <a:latin typeface="Comic Sans MS" charset="0"/>
                <a:ea typeface="Comic Sans MS" charset="0"/>
                <a:cs typeface="Comic Sans MS" charset="0"/>
              </a:rPr>
              <a:t>Think</a:t>
            </a:r>
          </a:p>
          <a:p>
            <a:r>
              <a:rPr lang="en-GB" sz="3600" b="1" dirty="0" smtClean="0">
                <a:solidFill>
                  <a:srgbClr val="0070C0"/>
                </a:solidFill>
                <a:latin typeface="Comic Sans MS" charset="0"/>
                <a:ea typeface="Comic Sans MS" charset="0"/>
                <a:cs typeface="Comic Sans MS" charset="0"/>
              </a:rPr>
              <a:t>Quiz</a:t>
            </a:r>
          </a:p>
          <a:p>
            <a:r>
              <a:rPr lang="en-GB" sz="3600" b="1" dirty="0" smtClean="0">
                <a:solidFill>
                  <a:srgbClr val="0070C0"/>
                </a:solidFill>
                <a:latin typeface="Comic Sans MS" charset="0"/>
                <a:ea typeface="Comic Sans MS" charset="0"/>
                <a:cs typeface="Comic Sans MS" charset="0"/>
              </a:rPr>
              <a:t>Nigh</a:t>
            </a:r>
          </a:p>
          <a:p>
            <a:r>
              <a:rPr lang="en-GB" sz="3600" b="1" dirty="0" smtClean="0">
                <a:solidFill>
                  <a:srgbClr val="0070C0"/>
                </a:solidFill>
                <a:latin typeface="Comic Sans MS" charset="0"/>
                <a:ea typeface="Comic Sans MS" charset="0"/>
                <a:cs typeface="Comic Sans MS" charset="0"/>
              </a:rPr>
              <a:t>Pumpkin</a:t>
            </a:r>
          </a:p>
          <a:p>
            <a:r>
              <a:rPr lang="en-GB" sz="3600" b="1" dirty="0" smtClean="0">
                <a:solidFill>
                  <a:srgbClr val="0070C0"/>
                </a:solidFill>
                <a:latin typeface="Comic Sans MS" charset="0"/>
                <a:ea typeface="Comic Sans MS" charset="0"/>
                <a:cs typeface="Comic Sans MS" charset="0"/>
              </a:rPr>
              <a:t>Stride</a:t>
            </a:r>
          </a:p>
          <a:p>
            <a:r>
              <a:rPr lang="en-GB" sz="3600" b="1" dirty="0" smtClean="0">
                <a:solidFill>
                  <a:srgbClr val="0070C0"/>
                </a:solidFill>
                <a:latin typeface="Comic Sans MS" charset="0"/>
                <a:ea typeface="Comic Sans MS" charset="0"/>
                <a:cs typeface="Comic Sans MS" charset="0"/>
              </a:rPr>
              <a:t>Freed</a:t>
            </a:r>
            <a:endParaRPr lang="en-GB" sz="3600" b="1" dirty="0">
              <a:solidFill>
                <a:srgbClr val="0070C0"/>
              </a:solidFill>
              <a:latin typeface="Comic Sans MS" charset="0"/>
              <a:ea typeface="Comic Sans MS" charset="0"/>
              <a:cs typeface="Comic Sans MS" charset="0"/>
            </a:endParaRPr>
          </a:p>
        </p:txBody>
      </p:sp>
    </p:spTree>
    <p:extLst>
      <p:ext uri="{BB962C8B-B14F-4D97-AF65-F5344CB8AC3E}">
        <p14:creationId xmlns:p14="http://schemas.microsoft.com/office/powerpoint/2010/main" val="1696081526"/>
      </p:ext>
    </p:extLst>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71" y="-153168"/>
            <a:ext cx="8229600" cy="1143000"/>
          </a:xfrm>
        </p:spPr>
        <p:txBody>
          <a:bodyPr/>
          <a:lstStyle/>
          <a:p>
            <a:r>
              <a:rPr lang="en-GB" b="1" dirty="0" smtClean="0">
                <a:solidFill>
                  <a:schemeClr val="accent1">
                    <a:lumMod val="50000"/>
                  </a:schemeClr>
                </a:solidFill>
              </a:rPr>
              <a:t> KS1 SATS </a:t>
            </a:r>
            <a:endParaRPr lang="en-GB" b="1" dirty="0">
              <a:solidFill>
                <a:schemeClr val="accent1">
                  <a:lumMod val="50000"/>
                </a:schemeClr>
              </a:solidFill>
            </a:endParaRPr>
          </a:p>
        </p:txBody>
      </p:sp>
      <p:sp>
        <p:nvSpPr>
          <p:cNvPr id="3" name="Content Placeholder 2"/>
          <p:cNvSpPr>
            <a:spLocks noGrp="1"/>
          </p:cNvSpPr>
          <p:nvPr>
            <p:ph idx="1"/>
          </p:nvPr>
        </p:nvSpPr>
        <p:spPr>
          <a:xfrm>
            <a:off x="295971" y="805570"/>
            <a:ext cx="8229600" cy="4941100"/>
          </a:xfrm>
        </p:spPr>
        <p:txBody>
          <a:bodyPr/>
          <a:lstStyle/>
          <a:p>
            <a:r>
              <a:rPr lang="en-GB" dirty="0" smtClean="0"/>
              <a:t>KS1 SATS take place at the end of Year 2</a:t>
            </a:r>
          </a:p>
          <a:p>
            <a:r>
              <a:rPr lang="en-GB" dirty="0" smtClean="0"/>
              <a:t>Generally they are taken the same week as Year 6 SATS</a:t>
            </a:r>
          </a:p>
          <a:p>
            <a:r>
              <a:rPr lang="en-GB" dirty="0" smtClean="0"/>
              <a:t>They are internally marked and are used alongside teacher  assessments completed throughout the year</a:t>
            </a:r>
          </a:p>
          <a:p>
            <a:r>
              <a:rPr lang="en-GB" dirty="0" smtClean="0"/>
              <a:t>This year the requirements have changed and the children will be tested more in line with KS2 style tests.</a:t>
            </a:r>
          </a:p>
          <a:p>
            <a:r>
              <a:rPr lang="en-GB" dirty="0" smtClean="0"/>
              <a:t>The tests are not timed and can be stopped at the teacher's discretion.</a:t>
            </a:r>
          </a:p>
        </p:txBody>
      </p:sp>
    </p:spTree>
    <p:extLst>
      <p:ext uri="{BB962C8B-B14F-4D97-AF65-F5344CB8AC3E}">
        <p14:creationId xmlns:p14="http://schemas.microsoft.com/office/powerpoint/2010/main" val="1470665024"/>
      </p:ext>
    </p:ext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92431961"/>
              </p:ext>
            </p:extLst>
          </p:nvPr>
        </p:nvGraphicFramePr>
        <p:xfrm>
          <a:off x="237932" y="1713497"/>
          <a:ext cx="8560578" cy="3618788"/>
        </p:xfrm>
        <a:graphic>
          <a:graphicData uri="http://schemas.openxmlformats.org/drawingml/2006/table">
            <a:tbl>
              <a:tblPr firstRow="1" bandRow="1">
                <a:tableStyleId>{5C22544A-7EE6-4342-B048-85BDC9FD1C3A}</a:tableStyleId>
              </a:tblPr>
              <a:tblGrid>
                <a:gridCol w="2853526"/>
                <a:gridCol w="2853526"/>
                <a:gridCol w="2853526"/>
              </a:tblGrid>
              <a:tr h="1123594">
                <a:tc>
                  <a:txBody>
                    <a:bodyPr/>
                    <a:lstStyle/>
                    <a:p>
                      <a:r>
                        <a:rPr lang="en-GB" dirty="0" smtClean="0"/>
                        <a:t>Paper</a:t>
                      </a:r>
                      <a:endParaRPr lang="en-GB" dirty="0"/>
                    </a:p>
                  </a:txBody>
                  <a:tcPr/>
                </a:tc>
                <a:tc>
                  <a:txBody>
                    <a:bodyPr/>
                    <a:lstStyle/>
                    <a:p>
                      <a:r>
                        <a:rPr lang="en-GB" dirty="0" smtClean="0"/>
                        <a:t> Content Domain</a:t>
                      </a:r>
                      <a:endParaRPr lang="en-GB" dirty="0"/>
                    </a:p>
                  </a:txBody>
                  <a:tcPr/>
                </a:tc>
                <a:tc>
                  <a:txBody>
                    <a:bodyPr/>
                    <a:lstStyle/>
                    <a:p>
                      <a:endParaRPr lang="en-GB" dirty="0"/>
                    </a:p>
                  </a:txBody>
                  <a:tcPr/>
                </a:tc>
              </a:tr>
              <a:tr h="1123594">
                <a:tc>
                  <a:txBody>
                    <a:bodyPr/>
                    <a:lstStyle/>
                    <a:p>
                      <a:r>
                        <a:rPr lang="en-GB" sz="2800" dirty="0" smtClean="0">
                          <a:latin typeface="Comic Sans MS" charset="0"/>
                          <a:ea typeface="Comic Sans MS" charset="0"/>
                          <a:cs typeface="Comic Sans MS" charset="0"/>
                        </a:rPr>
                        <a:t>Paper 1</a:t>
                      </a:r>
                      <a:endParaRPr lang="en-GB" sz="2800" dirty="0">
                        <a:latin typeface="Comic Sans MS" charset="0"/>
                        <a:ea typeface="Comic Sans MS" charset="0"/>
                        <a:cs typeface="Comic Sans MS" charset="0"/>
                      </a:endParaRPr>
                    </a:p>
                  </a:txBody>
                  <a:tcPr/>
                </a:tc>
                <a:tc>
                  <a:txBody>
                    <a:bodyPr/>
                    <a:lstStyle/>
                    <a:p>
                      <a:r>
                        <a:rPr lang="en-GB" sz="2800" dirty="0" smtClean="0">
                          <a:latin typeface="Comic Sans MS" charset="0"/>
                          <a:ea typeface="Comic Sans MS" charset="0"/>
                          <a:cs typeface="Comic Sans MS" charset="0"/>
                        </a:rPr>
                        <a:t>Arithmetic</a:t>
                      </a:r>
                      <a:endParaRPr lang="en-GB" sz="2800" dirty="0">
                        <a:latin typeface="Comic Sans MS" charset="0"/>
                        <a:ea typeface="Comic Sans MS" charset="0"/>
                        <a:cs typeface="Comic Sans MS" charset="0"/>
                      </a:endParaRPr>
                    </a:p>
                  </a:txBody>
                  <a:tcPr/>
                </a:tc>
                <a:tc>
                  <a:txBody>
                    <a:bodyPr/>
                    <a:lstStyle/>
                    <a:p>
                      <a:r>
                        <a:rPr lang="en-GB" sz="2800" dirty="0" smtClean="0">
                          <a:latin typeface="Comic Sans MS" charset="0"/>
                          <a:ea typeface="Comic Sans MS" charset="0"/>
                          <a:cs typeface="Comic Sans MS" charset="0"/>
                        </a:rPr>
                        <a:t>Mental</a:t>
                      </a:r>
                      <a:r>
                        <a:rPr lang="en-GB" sz="2800" baseline="0" dirty="0" smtClean="0">
                          <a:latin typeface="Comic Sans MS" charset="0"/>
                          <a:ea typeface="Comic Sans MS" charset="0"/>
                          <a:cs typeface="Comic Sans MS" charset="0"/>
                        </a:rPr>
                        <a:t> maths skills</a:t>
                      </a:r>
                      <a:endParaRPr lang="en-GB" sz="2800" dirty="0">
                        <a:latin typeface="Comic Sans MS" charset="0"/>
                        <a:ea typeface="Comic Sans MS" charset="0"/>
                        <a:cs typeface="Comic Sans MS" charset="0"/>
                      </a:endParaRPr>
                    </a:p>
                  </a:txBody>
                  <a:tcPr/>
                </a:tc>
              </a:tr>
              <a:tr h="1123594">
                <a:tc>
                  <a:txBody>
                    <a:bodyPr/>
                    <a:lstStyle/>
                    <a:p>
                      <a:r>
                        <a:rPr lang="en-GB" sz="2800" dirty="0" smtClean="0">
                          <a:latin typeface="Comic Sans MS" charset="0"/>
                          <a:ea typeface="Comic Sans MS" charset="0"/>
                          <a:cs typeface="Comic Sans MS" charset="0"/>
                        </a:rPr>
                        <a:t>Paper</a:t>
                      </a:r>
                      <a:r>
                        <a:rPr lang="en-GB" sz="2800" baseline="0" dirty="0" smtClean="0">
                          <a:latin typeface="Comic Sans MS" charset="0"/>
                          <a:ea typeface="Comic Sans MS" charset="0"/>
                          <a:cs typeface="Comic Sans MS" charset="0"/>
                        </a:rPr>
                        <a:t> 2</a:t>
                      </a:r>
                      <a:endParaRPr lang="en-GB" sz="2800" dirty="0">
                        <a:latin typeface="Comic Sans MS" charset="0"/>
                        <a:ea typeface="Comic Sans MS" charset="0"/>
                        <a:cs typeface="Comic Sans MS" charset="0"/>
                      </a:endParaRPr>
                    </a:p>
                  </a:txBody>
                  <a:tcPr/>
                </a:tc>
                <a:tc>
                  <a:txBody>
                    <a:bodyPr/>
                    <a:lstStyle/>
                    <a:p>
                      <a:r>
                        <a:rPr lang="en-GB" sz="2800" dirty="0" smtClean="0">
                          <a:latin typeface="Comic Sans MS" charset="0"/>
                          <a:ea typeface="Comic Sans MS" charset="0"/>
                          <a:cs typeface="Comic Sans MS" charset="0"/>
                        </a:rPr>
                        <a:t>Problem</a:t>
                      </a:r>
                      <a:r>
                        <a:rPr lang="en-GB" sz="2800" baseline="0" dirty="0" smtClean="0">
                          <a:latin typeface="Comic Sans MS" charset="0"/>
                          <a:ea typeface="Comic Sans MS" charset="0"/>
                          <a:cs typeface="Comic Sans MS" charset="0"/>
                        </a:rPr>
                        <a:t> solving</a:t>
                      </a:r>
                    </a:p>
                    <a:p>
                      <a:r>
                        <a:rPr lang="en-GB" sz="2800" baseline="0" dirty="0" smtClean="0">
                          <a:latin typeface="Comic Sans MS" charset="0"/>
                          <a:ea typeface="Comic Sans MS" charset="0"/>
                          <a:cs typeface="Comic Sans MS" charset="0"/>
                        </a:rPr>
                        <a:t>Reasoning</a:t>
                      </a:r>
                      <a:endParaRPr lang="en-GB" sz="2800" dirty="0" smtClean="0">
                        <a:latin typeface="Comic Sans MS" charset="0"/>
                        <a:ea typeface="Comic Sans MS" charset="0"/>
                        <a:cs typeface="Comic Sans MS" charset="0"/>
                      </a:endParaRPr>
                    </a:p>
                  </a:txBody>
                  <a:tcPr/>
                </a:tc>
                <a:tc>
                  <a:txBody>
                    <a:bodyPr/>
                    <a:lstStyle/>
                    <a:p>
                      <a:r>
                        <a:rPr lang="en-GB" sz="2800" dirty="0" smtClean="0">
                          <a:latin typeface="Comic Sans MS" charset="0"/>
                          <a:ea typeface="Comic Sans MS" charset="0"/>
                          <a:cs typeface="Comic Sans MS" charset="0"/>
                        </a:rPr>
                        <a:t>Multiple choice, tables, written methods</a:t>
                      </a:r>
                      <a:endParaRPr lang="en-GB" sz="2800" dirty="0">
                        <a:latin typeface="Comic Sans MS" charset="0"/>
                        <a:ea typeface="Comic Sans MS" charset="0"/>
                        <a:cs typeface="Comic Sans MS" charset="0"/>
                      </a:endParaRPr>
                    </a:p>
                  </a:txBody>
                  <a:tcPr/>
                </a:tc>
              </a:tr>
            </a:tbl>
          </a:graphicData>
        </a:graphic>
      </p:graphicFrame>
      <p:sp>
        <p:nvSpPr>
          <p:cNvPr id="6" name="Rectangle 5"/>
          <p:cNvSpPr>
            <a:spLocks noChangeArrowheads="1"/>
          </p:cNvSpPr>
          <p:nvPr/>
        </p:nvSpPr>
        <p:spPr bwMode="auto">
          <a:xfrm>
            <a:off x="237931" y="297725"/>
            <a:ext cx="24914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Arial" charset="0"/>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spcBef>
                <a:spcPct val="0"/>
              </a:spcBef>
              <a:buFontTx/>
              <a:buNone/>
            </a:pPr>
            <a:r>
              <a:rPr lang="en-GB" altLang="en-US" sz="2800" b="1" dirty="0" smtClean="0">
                <a:solidFill>
                  <a:srgbClr val="000000"/>
                </a:solidFill>
                <a:latin typeface="Comic Sans MS" charset="0"/>
              </a:rPr>
              <a:t>Maths</a:t>
            </a:r>
            <a:endParaRPr lang="en-GB" altLang="en-US" sz="2800" b="1" dirty="0">
              <a:solidFill>
                <a:srgbClr val="000000"/>
              </a:solidFill>
              <a:latin typeface="Comic Sans MS" charset="0"/>
            </a:endParaRPr>
          </a:p>
        </p:txBody>
      </p:sp>
      <p:sp>
        <p:nvSpPr>
          <p:cNvPr id="3" name="TextBox 2"/>
          <p:cNvSpPr txBox="1"/>
          <p:nvPr/>
        </p:nvSpPr>
        <p:spPr>
          <a:xfrm>
            <a:off x="237931" y="5717861"/>
            <a:ext cx="7714211" cy="830997"/>
          </a:xfrm>
          <a:prstGeom prst="rect">
            <a:avLst/>
          </a:prstGeom>
          <a:noFill/>
        </p:spPr>
        <p:txBody>
          <a:bodyPr wrap="square" rtlCol="0">
            <a:spAutoFit/>
          </a:bodyPr>
          <a:lstStyle/>
          <a:p>
            <a:r>
              <a:rPr lang="en-GB" sz="2400" dirty="0" smtClean="0">
                <a:latin typeface="Comic Sans MS" charset="0"/>
                <a:ea typeface="Comic Sans MS" charset="0"/>
                <a:cs typeface="Comic Sans MS" charset="0"/>
              </a:rPr>
              <a:t>Children will not be able to use any equipment such as 100 squares or number lines</a:t>
            </a:r>
            <a:endParaRPr lang="en-GB" sz="2400" dirty="0">
              <a:latin typeface="Comic Sans MS" charset="0"/>
              <a:ea typeface="Comic Sans MS" charset="0"/>
              <a:cs typeface="Comic Sans MS" charset="0"/>
            </a:endParaRPr>
          </a:p>
        </p:txBody>
      </p:sp>
      <p:sp>
        <p:nvSpPr>
          <p:cNvPr id="4" name="TextBox 3"/>
          <p:cNvSpPr txBox="1"/>
          <p:nvPr/>
        </p:nvSpPr>
        <p:spPr>
          <a:xfrm>
            <a:off x="178466" y="975688"/>
            <a:ext cx="8307218" cy="461665"/>
          </a:xfrm>
          <a:prstGeom prst="rect">
            <a:avLst/>
          </a:prstGeom>
          <a:noFill/>
        </p:spPr>
        <p:txBody>
          <a:bodyPr wrap="square" rtlCol="0">
            <a:spAutoFit/>
          </a:bodyPr>
          <a:lstStyle/>
          <a:p>
            <a:r>
              <a:rPr lang="en-GB" sz="2400" dirty="0" smtClean="0">
                <a:latin typeface="Comic Sans MS" charset="0"/>
                <a:ea typeface="Comic Sans MS" charset="0"/>
                <a:cs typeface="Comic Sans MS" charset="0"/>
              </a:rPr>
              <a:t>The new test comprises of two papers.</a:t>
            </a:r>
            <a:endParaRPr lang="en-GB" sz="2400" dirty="0">
              <a:latin typeface="Comic Sans MS" charset="0"/>
              <a:ea typeface="Comic Sans MS" charset="0"/>
              <a:cs typeface="Comic Sans MS" charset="0"/>
            </a:endParaRP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149225" y="208102"/>
            <a:ext cx="15033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Arial" charset="0"/>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spcBef>
                <a:spcPct val="0"/>
              </a:spcBef>
              <a:buFontTx/>
              <a:buNone/>
            </a:pPr>
            <a:r>
              <a:rPr lang="en-GB" altLang="en-US" sz="2800" b="1">
                <a:latin typeface="Comic Sans MS" charset="0"/>
              </a:rPr>
              <a:t>Reading</a:t>
            </a:r>
          </a:p>
        </p:txBody>
      </p:sp>
      <p:sp>
        <p:nvSpPr>
          <p:cNvPr id="8196" name="Rectangle 2"/>
          <p:cNvSpPr>
            <a:spLocks noChangeArrowheads="1"/>
          </p:cNvSpPr>
          <p:nvPr/>
        </p:nvSpPr>
        <p:spPr bwMode="auto">
          <a:xfrm>
            <a:off x="149225" y="742950"/>
            <a:ext cx="880268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Arial" charset="0"/>
                <a:cs typeface="Arial" charset="0"/>
              </a:defRPr>
            </a:lvl1pPr>
            <a:lvl2pPr marL="742950" indent="-285750" eaLnBrk="0" hangingPunct="0">
              <a:spcBef>
                <a:spcPct val="20000"/>
              </a:spcBef>
              <a:buChar char="–"/>
              <a:defRPr sz="2800">
                <a:solidFill>
                  <a:schemeClr val="tx1"/>
                </a:solidFill>
                <a:latin typeface="Arial" charset="0"/>
                <a:ea typeface="Arial" charset="0"/>
                <a:cs typeface="Arial" charset="0"/>
              </a:defRPr>
            </a:lvl2pPr>
            <a:lvl3pPr marL="1143000" indent="-228600" eaLnBrk="0" hangingPunct="0">
              <a:spcBef>
                <a:spcPct val="20000"/>
              </a:spcBef>
              <a:buChar char="•"/>
              <a:defRPr sz="2400">
                <a:solidFill>
                  <a:schemeClr val="tx1"/>
                </a:solidFill>
                <a:latin typeface="Arial" charset="0"/>
                <a:ea typeface="Arial" charset="0"/>
                <a:cs typeface="Arial" charset="0"/>
              </a:defRPr>
            </a:lvl3pPr>
            <a:lvl4pPr marL="1600200" indent="-228600" eaLnBrk="0" hangingPunct="0">
              <a:spcBef>
                <a:spcPct val="20000"/>
              </a:spcBef>
              <a:buChar char="–"/>
              <a:defRPr sz="2000">
                <a:solidFill>
                  <a:schemeClr val="tx1"/>
                </a:solidFill>
                <a:latin typeface="Arial" charset="0"/>
                <a:ea typeface="Arial" charset="0"/>
                <a:cs typeface="Arial" charset="0"/>
              </a:defRPr>
            </a:lvl4pPr>
            <a:lvl5pPr marL="2057400" indent="-228600" eaLnBrk="0" hangingPunct="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spcBef>
                <a:spcPct val="0"/>
              </a:spcBef>
              <a:buFontTx/>
              <a:buNone/>
            </a:pPr>
            <a:r>
              <a:rPr lang="en-GB" altLang="en-US" sz="2400" dirty="0">
                <a:latin typeface="Comic Sans MS" charset="0"/>
              </a:rPr>
              <a:t>The </a:t>
            </a:r>
            <a:r>
              <a:rPr lang="en-GB" altLang="en-US" sz="2400" dirty="0" smtClean="0">
                <a:latin typeface="Comic Sans MS" charset="0"/>
              </a:rPr>
              <a:t>children will take two papers each worth 50 marks. The papers will cover fiction</a:t>
            </a:r>
            <a:r>
              <a:rPr lang="en-GB" altLang="en-US" sz="2400" dirty="0">
                <a:latin typeface="Comic Sans MS" charset="0"/>
              </a:rPr>
              <a:t>, non-fiction and poetry </a:t>
            </a:r>
            <a:r>
              <a:rPr lang="en-GB" altLang="en-US" sz="2400" dirty="0" smtClean="0">
                <a:latin typeface="Comic Sans MS" charset="0"/>
              </a:rPr>
              <a:t>texts</a:t>
            </a:r>
            <a:r>
              <a:rPr lang="en-GB" altLang="en-US" sz="2400" dirty="0">
                <a:latin typeface="Comic Sans MS" charset="0"/>
              </a:rPr>
              <a:t> </a:t>
            </a:r>
            <a:r>
              <a:rPr lang="en-GB" altLang="en-US" sz="2400" dirty="0" smtClean="0">
                <a:latin typeface="Comic Sans MS" charset="0"/>
              </a:rPr>
              <a:t>and will get progressively more difficult towards the end of the tests. </a:t>
            </a:r>
          </a:p>
          <a:p>
            <a:pPr eaLnBrk="1" hangingPunct="1">
              <a:spcBef>
                <a:spcPct val="0"/>
              </a:spcBef>
              <a:buFontTx/>
              <a:buNone/>
            </a:pPr>
            <a:endParaRPr lang="en-GB" altLang="en-US" sz="2400" dirty="0">
              <a:latin typeface="Comic Sans MS" charset="0"/>
            </a:endParaRPr>
          </a:p>
          <a:p>
            <a:pPr eaLnBrk="1" hangingPunct="1">
              <a:spcBef>
                <a:spcPct val="0"/>
              </a:spcBef>
              <a:buFontTx/>
              <a:buNone/>
            </a:pPr>
            <a:endParaRPr lang="en-GB" altLang="en-US" sz="2400" dirty="0">
              <a:latin typeface="Comic Sans MS"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21764743"/>
              </p:ext>
            </p:extLst>
          </p:nvPr>
        </p:nvGraphicFramePr>
        <p:xfrm>
          <a:off x="548928" y="2375891"/>
          <a:ext cx="7769715" cy="2922890"/>
        </p:xfrm>
        <a:graphic>
          <a:graphicData uri="http://schemas.openxmlformats.org/drawingml/2006/table">
            <a:tbl>
              <a:tblPr firstRow="1" bandRow="1">
                <a:tableStyleId>{5C22544A-7EE6-4342-B048-85BDC9FD1C3A}</a:tableStyleId>
              </a:tblPr>
              <a:tblGrid>
                <a:gridCol w="2589905"/>
                <a:gridCol w="2589905"/>
                <a:gridCol w="2589905"/>
              </a:tblGrid>
              <a:tr h="958525">
                <a:tc>
                  <a:txBody>
                    <a:bodyPr/>
                    <a:lstStyle/>
                    <a:p>
                      <a:r>
                        <a:rPr lang="en-GB" dirty="0" smtClean="0"/>
                        <a:t>Paper</a:t>
                      </a:r>
                      <a:endParaRPr lang="en-GB" dirty="0"/>
                    </a:p>
                  </a:txBody>
                  <a:tcPr/>
                </a:tc>
                <a:tc>
                  <a:txBody>
                    <a:bodyPr/>
                    <a:lstStyle/>
                    <a:p>
                      <a:r>
                        <a:rPr lang="en-GB" dirty="0" smtClean="0"/>
                        <a:t>Contents</a:t>
                      </a:r>
                      <a:endParaRPr lang="en-GB" dirty="0"/>
                    </a:p>
                  </a:txBody>
                  <a:tcPr/>
                </a:tc>
                <a:tc>
                  <a:txBody>
                    <a:bodyPr/>
                    <a:lstStyle/>
                    <a:p>
                      <a:endParaRPr lang="en-GB" dirty="0"/>
                    </a:p>
                  </a:txBody>
                  <a:tcPr/>
                </a:tc>
              </a:tr>
              <a:tr h="958525">
                <a:tc>
                  <a:txBody>
                    <a:bodyPr/>
                    <a:lstStyle/>
                    <a:p>
                      <a:r>
                        <a:rPr lang="en-GB" sz="2400" b="0" i="0" dirty="0" smtClean="0">
                          <a:latin typeface="Comic Sans MS" charset="0"/>
                          <a:ea typeface="Comic Sans MS" charset="0"/>
                          <a:cs typeface="Comic Sans MS" charset="0"/>
                        </a:rPr>
                        <a:t>Paper</a:t>
                      </a:r>
                      <a:r>
                        <a:rPr lang="en-GB" sz="2400" b="0" i="0" baseline="0" dirty="0" smtClean="0">
                          <a:latin typeface="Comic Sans MS" charset="0"/>
                          <a:ea typeface="Comic Sans MS" charset="0"/>
                          <a:cs typeface="Comic Sans MS" charset="0"/>
                        </a:rPr>
                        <a:t> 1</a:t>
                      </a:r>
                      <a:endParaRPr lang="en-GB" sz="2400" b="0" i="0" dirty="0">
                        <a:latin typeface="Comic Sans MS" charset="0"/>
                        <a:ea typeface="Comic Sans MS" charset="0"/>
                        <a:cs typeface="Comic Sans MS" charset="0"/>
                      </a:endParaRPr>
                    </a:p>
                  </a:txBody>
                  <a:tcPr/>
                </a:tc>
                <a:tc>
                  <a:txBody>
                    <a:bodyPr/>
                    <a:lstStyle/>
                    <a:p>
                      <a:r>
                        <a:rPr lang="en-GB" sz="2000" b="0" i="0" dirty="0" smtClean="0">
                          <a:latin typeface="Comic Sans MS" charset="0"/>
                          <a:ea typeface="Comic Sans MS" charset="0"/>
                          <a:cs typeface="Comic Sans MS" charset="0"/>
                        </a:rPr>
                        <a:t>Selection of text ranging from 400 to 700</a:t>
                      </a:r>
                      <a:r>
                        <a:rPr lang="en-GB" sz="2000" b="0" i="0" baseline="0" dirty="0" smtClean="0">
                          <a:latin typeface="Comic Sans MS" charset="0"/>
                          <a:ea typeface="Comic Sans MS" charset="0"/>
                          <a:cs typeface="Comic Sans MS" charset="0"/>
                        </a:rPr>
                        <a:t> words</a:t>
                      </a:r>
                      <a:endParaRPr lang="en-GB" sz="2000" b="0" i="0" dirty="0">
                        <a:latin typeface="Comic Sans MS" charset="0"/>
                        <a:ea typeface="Comic Sans MS" charset="0"/>
                        <a:cs typeface="Comic Sans MS" charset="0"/>
                      </a:endParaRPr>
                    </a:p>
                  </a:txBody>
                  <a:tcPr/>
                </a:tc>
                <a:tc>
                  <a:txBody>
                    <a:bodyPr/>
                    <a:lstStyle/>
                    <a:p>
                      <a:r>
                        <a:rPr lang="en-GB" sz="2000" b="0" i="0" dirty="0" smtClean="0">
                          <a:latin typeface="Comic Sans MS" charset="0"/>
                          <a:ea typeface="Comic Sans MS" charset="0"/>
                          <a:cs typeface="Comic Sans MS" charset="0"/>
                        </a:rPr>
                        <a:t>Questions interspersed</a:t>
                      </a:r>
                      <a:endParaRPr lang="en-GB" sz="2000" b="0" i="0" dirty="0">
                        <a:latin typeface="Comic Sans MS" charset="0"/>
                        <a:ea typeface="Comic Sans MS" charset="0"/>
                        <a:cs typeface="Comic Sans MS" charset="0"/>
                      </a:endParaRPr>
                    </a:p>
                  </a:txBody>
                  <a:tcPr/>
                </a:tc>
              </a:tr>
              <a:tr h="958525">
                <a:tc>
                  <a:txBody>
                    <a:bodyPr/>
                    <a:lstStyle/>
                    <a:p>
                      <a:r>
                        <a:rPr lang="en-GB" sz="2400" b="0" i="0" dirty="0" smtClean="0">
                          <a:latin typeface="Comic Sans MS" charset="0"/>
                          <a:ea typeface="Comic Sans MS" charset="0"/>
                          <a:cs typeface="Comic Sans MS" charset="0"/>
                        </a:rPr>
                        <a:t>Paper</a:t>
                      </a:r>
                      <a:r>
                        <a:rPr lang="en-GB" sz="2400" b="0" i="0" baseline="0" dirty="0" smtClean="0">
                          <a:latin typeface="Comic Sans MS" charset="0"/>
                          <a:ea typeface="Comic Sans MS" charset="0"/>
                          <a:cs typeface="Comic Sans MS" charset="0"/>
                        </a:rPr>
                        <a:t> 2</a:t>
                      </a:r>
                      <a:endParaRPr lang="en-GB" sz="2400" b="0" i="0" dirty="0">
                        <a:latin typeface="Comic Sans MS" charset="0"/>
                        <a:ea typeface="Comic Sans MS" charset="0"/>
                        <a:cs typeface="Comic Sans MS" charset="0"/>
                      </a:endParaRPr>
                    </a:p>
                  </a:txBody>
                  <a:tcPr/>
                </a:tc>
                <a:tc>
                  <a:txBody>
                    <a:bodyPr/>
                    <a:lstStyle/>
                    <a:p>
                      <a:r>
                        <a:rPr lang="en-GB" sz="2000" b="0" i="0" dirty="0" smtClean="0">
                          <a:latin typeface="Comic Sans MS" charset="0"/>
                          <a:ea typeface="Comic Sans MS" charset="0"/>
                          <a:cs typeface="Comic Sans MS" charset="0"/>
                        </a:rPr>
                        <a:t>Booklet</a:t>
                      </a:r>
                      <a:r>
                        <a:rPr lang="en-GB" sz="2000" b="0" i="0" baseline="0" dirty="0" smtClean="0">
                          <a:latin typeface="Comic Sans MS" charset="0"/>
                          <a:ea typeface="Comic Sans MS" charset="0"/>
                          <a:cs typeface="Comic Sans MS" charset="0"/>
                        </a:rPr>
                        <a:t> containing 800 to 1100 words</a:t>
                      </a:r>
                      <a:endParaRPr lang="en-GB" sz="2000" b="0" i="0" dirty="0">
                        <a:latin typeface="Comic Sans MS" charset="0"/>
                        <a:ea typeface="Comic Sans MS" charset="0"/>
                        <a:cs typeface="Comic Sans MS" charset="0"/>
                      </a:endParaRPr>
                    </a:p>
                  </a:txBody>
                  <a:tcPr/>
                </a:tc>
                <a:tc>
                  <a:txBody>
                    <a:bodyPr/>
                    <a:lstStyle/>
                    <a:p>
                      <a:r>
                        <a:rPr lang="en-GB" sz="2000" b="0" i="0" dirty="0" smtClean="0">
                          <a:latin typeface="Comic Sans MS" charset="0"/>
                          <a:ea typeface="Comic Sans MS" charset="0"/>
                          <a:cs typeface="Comic Sans MS" charset="0"/>
                        </a:rPr>
                        <a:t>Separate answer booklet</a:t>
                      </a:r>
                      <a:endParaRPr lang="en-GB" sz="2000" b="0" i="0" dirty="0">
                        <a:latin typeface="Comic Sans MS" charset="0"/>
                        <a:ea typeface="Comic Sans MS" charset="0"/>
                        <a:cs typeface="Comic Sans MS" charset="0"/>
                      </a:endParaRPr>
                    </a:p>
                  </a:txBody>
                  <a:tcPr/>
                </a:tc>
              </a:tr>
            </a:tbl>
          </a:graphicData>
        </a:graphic>
      </p:graphicFrame>
      <p:sp>
        <p:nvSpPr>
          <p:cNvPr id="3" name="TextBox 2"/>
          <p:cNvSpPr txBox="1"/>
          <p:nvPr/>
        </p:nvSpPr>
        <p:spPr>
          <a:xfrm>
            <a:off x="149225" y="5657671"/>
            <a:ext cx="7788927" cy="1200329"/>
          </a:xfrm>
          <a:prstGeom prst="rect">
            <a:avLst/>
          </a:prstGeom>
          <a:noFill/>
        </p:spPr>
        <p:txBody>
          <a:bodyPr wrap="square" rtlCol="0">
            <a:spAutoFit/>
          </a:bodyPr>
          <a:lstStyle/>
          <a:p>
            <a:r>
              <a:rPr lang="en-GB" sz="2400" dirty="0" smtClean="0">
                <a:latin typeface="Comic Sans MS" charset="0"/>
                <a:ea typeface="Comic Sans MS" charset="0"/>
                <a:cs typeface="Comic Sans MS" charset="0"/>
              </a:rPr>
              <a:t>There will be a variety of question types, multiple choice, ordering, matching, single sentence answers, open ended answers with reasoning, labelling</a:t>
            </a:r>
            <a:endParaRPr lang="en-GB" sz="2400" dirty="0">
              <a:latin typeface="Comic Sans MS" charset="0"/>
              <a:ea typeface="Comic Sans MS" charset="0"/>
              <a:cs typeface="Comic Sans MS" charset="0"/>
            </a:endParaRP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0" y="80615"/>
            <a:ext cx="7219007" cy="523220"/>
          </a:xfrm>
          <a:prstGeom prst="rect">
            <a:avLst/>
          </a:prstGeom>
          <a:noFill/>
        </p:spPr>
        <p:txBody>
          <a:bodyPr wrap="square" rtlCol="0">
            <a:spAutoFit/>
          </a:bodyPr>
          <a:lstStyle/>
          <a:p>
            <a:r>
              <a:rPr lang="en-GB" sz="2800" b="1" dirty="0" smtClean="0">
                <a:latin typeface="Comic Sans MS" charset="0"/>
                <a:ea typeface="Comic Sans MS" charset="0"/>
                <a:cs typeface="Comic Sans MS" charset="0"/>
              </a:rPr>
              <a:t>Grammar, punctuation and spelling</a:t>
            </a:r>
            <a:endParaRPr lang="en-GB" sz="2800" b="1" dirty="0">
              <a:latin typeface="Comic Sans MS" charset="0"/>
              <a:ea typeface="Comic Sans MS" charset="0"/>
              <a:cs typeface="Comic Sans MS" charset="0"/>
            </a:endParaRPr>
          </a:p>
        </p:txBody>
      </p:sp>
      <p:sp>
        <p:nvSpPr>
          <p:cNvPr id="6" name="TextBox 5"/>
          <p:cNvSpPr txBox="1"/>
          <p:nvPr/>
        </p:nvSpPr>
        <p:spPr>
          <a:xfrm>
            <a:off x="0" y="702497"/>
            <a:ext cx="7992363" cy="3046988"/>
          </a:xfrm>
          <a:prstGeom prst="rect">
            <a:avLst/>
          </a:prstGeom>
          <a:noFill/>
        </p:spPr>
        <p:txBody>
          <a:bodyPr wrap="square" rtlCol="0">
            <a:spAutoFit/>
          </a:bodyPr>
          <a:lstStyle/>
          <a:p>
            <a:r>
              <a:rPr lang="en-GB" sz="2400" dirty="0" smtClean="0">
                <a:latin typeface="Comic Sans MS" charset="0"/>
                <a:ea typeface="Comic Sans MS" charset="0"/>
                <a:cs typeface="Comic Sans MS" charset="0"/>
              </a:rPr>
              <a:t>This is the first year that KS1 children will be tested on grammar and punctuation in isolation. Previously, they completed two pieces of writing in which the grammar and punctuation was marked alongside the contents. There has always been a spelling test but the layout has changed.</a:t>
            </a:r>
          </a:p>
          <a:p>
            <a:endParaRPr lang="en-GB" sz="2400" dirty="0">
              <a:latin typeface="Comic Sans MS" charset="0"/>
              <a:ea typeface="Comic Sans MS" charset="0"/>
              <a:cs typeface="Comic Sans MS" charset="0"/>
            </a:endParaRPr>
          </a:p>
          <a:p>
            <a:endParaRPr lang="en-GB" sz="2400" dirty="0">
              <a:latin typeface="Comic Sans MS" charset="0"/>
              <a:ea typeface="Comic Sans MS" charset="0"/>
              <a:cs typeface="Comic Sans MS" charset="0"/>
            </a:endParaRPr>
          </a:p>
        </p:txBody>
      </p:sp>
      <p:graphicFrame>
        <p:nvGraphicFramePr>
          <p:cNvPr id="7" name="Table 6"/>
          <p:cNvGraphicFramePr>
            <a:graphicFrameLocks noGrp="1"/>
          </p:cNvGraphicFramePr>
          <p:nvPr>
            <p:extLst>
              <p:ext uri="{D42A27DB-BD31-4B8C-83A1-F6EECF244321}">
                <p14:modId xmlns:p14="http://schemas.microsoft.com/office/powerpoint/2010/main" val="883185345"/>
              </p:ext>
            </p:extLst>
          </p:nvPr>
        </p:nvGraphicFramePr>
        <p:xfrm>
          <a:off x="230328" y="3017287"/>
          <a:ext cx="8624007" cy="3503938"/>
        </p:xfrm>
        <a:graphic>
          <a:graphicData uri="http://schemas.openxmlformats.org/drawingml/2006/table">
            <a:tbl>
              <a:tblPr firstRow="1" bandRow="1">
                <a:tableStyleId>{5C22544A-7EE6-4342-B048-85BDC9FD1C3A}</a:tableStyleId>
              </a:tblPr>
              <a:tblGrid>
                <a:gridCol w="2874669"/>
                <a:gridCol w="2874669"/>
                <a:gridCol w="2874669"/>
              </a:tblGrid>
              <a:tr h="791849">
                <a:tc>
                  <a:txBody>
                    <a:bodyPr/>
                    <a:lstStyle/>
                    <a:p>
                      <a:endParaRPr lang="en-GB"/>
                    </a:p>
                  </a:txBody>
                  <a:tcPr/>
                </a:tc>
                <a:tc>
                  <a:txBody>
                    <a:bodyPr/>
                    <a:lstStyle/>
                    <a:p>
                      <a:endParaRPr lang="en-GB"/>
                    </a:p>
                  </a:txBody>
                  <a:tcPr/>
                </a:tc>
                <a:tc>
                  <a:txBody>
                    <a:bodyPr/>
                    <a:lstStyle/>
                    <a:p>
                      <a:endParaRPr lang="en-GB" dirty="0"/>
                    </a:p>
                  </a:txBody>
                  <a:tcPr/>
                </a:tc>
              </a:tr>
              <a:tr h="791849">
                <a:tc>
                  <a:txBody>
                    <a:bodyPr/>
                    <a:lstStyle/>
                    <a:p>
                      <a:r>
                        <a:rPr lang="en-GB" sz="2400" b="0" i="0" dirty="0" smtClean="0">
                          <a:latin typeface="Comic Sans MS" charset="0"/>
                          <a:ea typeface="Comic Sans MS" charset="0"/>
                          <a:cs typeface="Comic Sans MS" charset="0"/>
                        </a:rPr>
                        <a:t>Paper 1</a:t>
                      </a:r>
                      <a:endParaRPr lang="en-GB" sz="2400" b="0" i="0" dirty="0">
                        <a:latin typeface="Comic Sans MS" charset="0"/>
                        <a:ea typeface="Comic Sans MS" charset="0"/>
                        <a:cs typeface="Comic Sans MS" charset="0"/>
                      </a:endParaRPr>
                    </a:p>
                  </a:txBody>
                  <a:tcPr/>
                </a:tc>
                <a:tc>
                  <a:txBody>
                    <a:bodyPr/>
                    <a:lstStyle/>
                    <a:p>
                      <a:r>
                        <a:rPr lang="en-GB" sz="2400" dirty="0" smtClean="0"/>
                        <a:t>Spelling</a:t>
                      </a:r>
                      <a:endParaRPr lang="en-GB" sz="2400" dirty="0"/>
                    </a:p>
                  </a:txBody>
                  <a:tcPr/>
                </a:tc>
                <a:tc>
                  <a:txBody>
                    <a:bodyPr/>
                    <a:lstStyle/>
                    <a:p>
                      <a:r>
                        <a:rPr lang="en-GB" sz="2400" dirty="0" smtClean="0"/>
                        <a:t>20 word</a:t>
                      </a:r>
                      <a:r>
                        <a:rPr lang="en-GB" sz="2400" baseline="0" dirty="0" smtClean="0"/>
                        <a:t> test</a:t>
                      </a:r>
                      <a:endParaRPr lang="en-GB" sz="2400" dirty="0"/>
                    </a:p>
                  </a:txBody>
                  <a:tcPr/>
                </a:tc>
              </a:tr>
              <a:tr h="1738774">
                <a:tc>
                  <a:txBody>
                    <a:bodyPr/>
                    <a:lstStyle/>
                    <a:p>
                      <a:r>
                        <a:rPr lang="en-GB" sz="2400" b="0" i="0" dirty="0" smtClean="0">
                          <a:latin typeface="Comic Sans MS" charset="0"/>
                          <a:ea typeface="Comic Sans MS" charset="0"/>
                          <a:cs typeface="Comic Sans MS" charset="0"/>
                        </a:rPr>
                        <a:t>Paper 2</a:t>
                      </a:r>
                      <a:endParaRPr lang="en-GB" sz="2400" b="0" i="0" dirty="0">
                        <a:latin typeface="Comic Sans MS" charset="0"/>
                        <a:ea typeface="Comic Sans MS" charset="0"/>
                        <a:cs typeface="Comic Sans MS" charset="0"/>
                      </a:endParaRPr>
                    </a:p>
                  </a:txBody>
                  <a:tcPr/>
                </a:tc>
                <a:tc>
                  <a:txBody>
                    <a:bodyPr/>
                    <a:lstStyle/>
                    <a:p>
                      <a:r>
                        <a:rPr lang="en-GB" sz="2400" dirty="0" smtClean="0"/>
                        <a:t>Grammar and punctuation</a:t>
                      </a:r>
                      <a:endParaRPr lang="en-GB" sz="2400" dirty="0"/>
                    </a:p>
                  </a:txBody>
                  <a:tcPr/>
                </a:tc>
                <a:tc>
                  <a:txBody>
                    <a:bodyPr/>
                    <a:lstStyle/>
                    <a:p>
                      <a:r>
                        <a:rPr lang="en-GB" sz="2400" dirty="0" smtClean="0"/>
                        <a:t>2 sections </a:t>
                      </a:r>
                    </a:p>
                    <a:p>
                      <a:r>
                        <a:rPr lang="en-GB" sz="2400" dirty="0" smtClean="0"/>
                        <a:t>Multiple choice</a:t>
                      </a:r>
                      <a:r>
                        <a:rPr lang="en-GB" sz="2400" baseline="0" dirty="0" smtClean="0"/>
                        <a:t>, short answers, adding missing words</a:t>
                      </a:r>
                      <a:endParaRPr lang="en-GB" sz="2400" dirty="0"/>
                    </a:p>
                  </a:txBody>
                  <a:tcPr/>
                </a:tc>
              </a:tr>
            </a:tbl>
          </a:graphicData>
        </a:graphic>
      </p:graphicFrame>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1019</TotalTime>
  <Words>790</Words>
  <Application>Microsoft Office PowerPoint</Application>
  <PresentationFormat>On-screen Show (4:3)</PresentationFormat>
  <Paragraphs>110</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          Assessment Meeting for Parents  January 2016</vt:lpstr>
      <vt:lpstr>Baseline- Early Excellence</vt:lpstr>
      <vt:lpstr>Phonics Screening Test</vt:lpstr>
      <vt:lpstr>PowerPoint Presentation</vt:lpstr>
      <vt:lpstr>Example of words</vt:lpstr>
      <vt:lpstr> KS1 SATS </vt:lpstr>
      <vt:lpstr>PowerPoint Presentation</vt:lpstr>
      <vt:lpstr>PowerPoint Presentation</vt:lpstr>
      <vt:lpstr>PowerPoint Presentation</vt:lpstr>
      <vt:lpstr>Results to Parents</vt:lpstr>
      <vt:lpstr>PowerPoint Presentation</vt:lpstr>
      <vt:lpstr>Any questions?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Cotgrave C of E Primary.</dc:title>
  <dc:creator>TROY JENKINSON</dc:creator>
  <cp:lastModifiedBy>mozza1986</cp:lastModifiedBy>
  <cp:revision>192</cp:revision>
  <dcterms:created xsi:type="dcterms:W3CDTF">2004-04-03T15:17:30Z</dcterms:created>
  <dcterms:modified xsi:type="dcterms:W3CDTF">2016-01-25T22:13:27Z</dcterms:modified>
</cp:coreProperties>
</file>