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74" r:id="rId2"/>
    <p:sldId id="257" r:id="rId3"/>
    <p:sldId id="256" r:id="rId4"/>
    <p:sldId id="258" r:id="rId5"/>
    <p:sldId id="289" r:id="rId6"/>
    <p:sldId id="290" r:id="rId7"/>
    <p:sldId id="291" r:id="rId8"/>
    <p:sldId id="292" r:id="rId9"/>
    <p:sldId id="278" r:id="rId10"/>
    <p:sldId id="279" r:id="rId11"/>
    <p:sldId id="280" r:id="rId12"/>
    <p:sldId id="277" r:id="rId13"/>
    <p:sldId id="281" r:id="rId14"/>
    <p:sldId id="282" r:id="rId15"/>
    <p:sldId id="276" r:id="rId16"/>
    <p:sldId id="283" r:id="rId17"/>
    <p:sldId id="284" r:id="rId18"/>
    <p:sldId id="262" r:id="rId19"/>
    <p:sldId id="285" r:id="rId20"/>
    <p:sldId id="286" r:id="rId21"/>
    <p:sldId id="287" r:id="rId22"/>
  </p:sldIdLst>
  <p:sldSz cx="9144000" cy="6858000" type="screen4x3"/>
  <p:notesSz cx="6669088"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65" autoAdjust="0"/>
    <p:restoredTop sz="93250" autoAdjust="0"/>
  </p:normalViewPr>
  <p:slideViewPr>
    <p:cSldViewPr>
      <p:cViewPr>
        <p:scale>
          <a:sx n="80" d="100"/>
          <a:sy n="80" d="100"/>
        </p:scale>
        <p:origin x="-1086" y="174"/>
      </p:cViewPr>
      <p:guideLst>
        <p:guide orient="horz" pos="2160"/>
        <p:guide pos="2880"/>
      </p:guideLst>
    </p:cSldViewPr>
  </p:slideViewPr>
  <p:notesTextViewPr>
    <p:cViewPr>
      <p:scale>
        <a:sx n="1" d="1"/>
        <a:sy n="1" d="1"/>
      </p:scale>
      <p:origin x="0" y="0"/>
    </p:cViewPr>
  </p:notesTextViewPr>
  <p:sorterViewPr>
    <p:cViewPr>
      <p:scale>
        <a:sx n="100" d="100"/>
        <a:sy n="100" d="100"/>
      </p:scale>
      <p:origin x="0" y="576"/>
    </p:cViewPr>
  </p:sorterViewPr>
  <p:notesViewPr>
    <p:cSldViewPr>
      <p:cViewPr>
        <p:scale>
          <a:sx n="125" d="100"/>
          <a:sy n="125" d="100"/>
        </p:scale>
        <p:origin x="-1416" y="1326"/>
      </p:cViewPr>
      <p:guideLst>
        <p:guide orient="horz" pos="3127"/>
        <p:guide pos="210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889938"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777607" y="0"/>
            <a:ext cx="2889938" cy="496332"/>
          </a:xfrm>
          <a:prstGeom prst="rect">
            <a:avLst/>
          </a:prstGeom>
        </p:spPr>
        <p:txBody>
          <a:bodyPr vert="horz" lIns="91440" tIns="45720" rIns="91440" bIns="45720" rtlCol="0"/>
          <a:lstStyle>
            <a:lvl1pPr algn="r">
              <a:defRPr sz="1200"/>
            </a:lvl1pPr>
          </a:lstStyle>
          <a:p>
            <a:fld id="{CC018704-18CB-49BB-B5F1-5B0346F9BB78}" type="datetimeFigureOut">
              <a:rPr lang="en-GB" smtClean="0"/>
              <a:t>27/02/2018</a:t>
            </a:fld>
            <a:endParaRPr lang="en-GB"/>
          </a:p>
        </p:txBody>
      </p:sp>
      <p:sp>
        <p:nvSpPr>
          <p:cNvPr id="4" name="Slide Image Placeholder 3"/>
          <p:cNvSpPr>
            <a:spLocks noGrp="1" noRot="1" noChangeAspect="1"/>
          </p:cNvSpPr>
          <p:nvPr>
            <p:ph type="sldImg" idx="2"/>
          </p:nvPr>
        </p:nvSpPr>
        <p:spPr>
          <a:xfrm>
            <a:off x="854075" y="744538"/>
            <a:ext cx="4960938"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66909" y="4715153"/>
            <a:ext cx="5335270" cy="4466987"/>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889938"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777607" y="9428583"/>
            <a:ext cx="2889938" cy="496332"/>
          </a:xfrm>
          <a:prstGeom prst="rect">
            <a:avLst/>
          </a:prstGeom>
        </p:spPr>
        <p:txBody>
          <a:bodyPr vert="horz" lIns="91440" tIns="45720" rIns="91440" bIns="45720" rtlCol="0" anchor="b"/>
          <a:lstStyle>
            <a:lvl1pPr algn="r">
              <a:defRPr sz="1200"/>
            </a:lvl1pPr>
          </a:lstStyle>
          <a:p>
            <a:fld id="{41E95A1D-D7C5-4EBA-8EAF-198D11AE403B}" type="slidenum">
              <a:rPr lang="en-GB" smtClean="0"/>
              <a:t>‹#›</a:t>
            </a:fld>
            <a:endParaRPr lang="en-GB"/>
          </a:p>
        </p:txBody>
      </p:sp>
    </p:spTree>
    <p:extLst>
      <p:ext uri="{BB962C8B-B14F-4D97-AF65-F5344CB8AC3E}">
        <p14:creationId xmlns:p14="http://schemas.microsoft.com/office/powerpoint/2010/main" val="39160997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0" y="4715153"/>
            <a:ext cx="6574904" cy="4466987"/>
          </a:xfrm>
        </p:spPr>
        <p:txBody>
          <a:bodyPr/>
          <a:lstStyle/>
          <a:p>
            <a:endParaRPr lang="en-GB" dirty="0"/>
          </a:p>
        </p:txBody>
      </p:sp>
      <p:sp>
        <p:nvSpPr>
          <p:cNvPr id="4" name="Slide Number Placeholder 3"/>
          <p:cNvSpPr>
            <a:spLocks noGrp="1"/>
          </p:cNvSpPr>
          <p:nvPr>
            <p:ph type="sldNum" sz="quarter" idx="10"/>
          </p:nvPr>
        </p:nvSpPr>
        <p:spPr/>
        <p:txBody>
          <a:bodyPr/>
          <a:lstStyle/>
          <a:p>
            <a:fld id="{41E95A1D-D7C5-4EBA-8EAF-198D11AE403B}" type="slidenum">
              <a:rPr lang="en-GB" smtClean="0"/>
              <a:t>2</a:t>
            </a:fld>
            <a:endParaRPr lang="en-GB"/>
          </a:p>
        </p:txBody>
      </p:sp>
    </p:spTree>
    <p:extLst>
      <p:ext uri="{BB962C8B-B14F-4D97-AF65-F5344CB8AC3E}">
        <p14:creationId xmlns:p14="http://schemas.microsoft.com/office/powerpoint/2010/main" val="4011901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smtClean="0"/>
              <a:t>The essential idea behind the mastery teaching approach is that </a:t>
            </a:r>
            <a:r>
              <a:rPr lang="en-GB" sz="1200" b="1" i="1" dirty="0" smtClean="0"/>
              <a:t>all pupils </a:t>
            </a:r>
            <a:r>
              <a:rPr lang="en-GB" sz="1200" dirty="0" smtClean="0"/>
              <a:t>gain</a:t>
            </a:r>
            <a:r>
              <a:rPr lang="en-GB" sz="1200" b="1" i="1" dirty="0" smtClean="0"/>
              <a:t> </a:t>
            </a:r>
            <a:r>
              <a:rPr lang="en-GB" sz="1200" dirty="0" smtClean="0"/>
              <a:t>a deep understanding of the mathematics. This ensures</a:t>
            </a:r>
            <a:r>
              <a:rPr lang="en-GB" sz="1200" u="sng" dirty="0" smtClean="0"/>
              <a:t> that</a:t>
            </a:r>
            <a:r>
              <a:rPr lang="en-GB" sz="1200" dirty="0" smtClean="0"/>
              <a:t>:</a:t>
            </a:r>
          </a:p>
          <a:p>
            <a:endParaRPr lang="en-GB" sz="1200" dirty="0" smtClean="0"/>
          </a:p>
          <a:p>
            <a:pPr marL="342900" indent="-342900">
              <a:buFont typeface="Arial" panose="020B0604020202020204" pitchFamily="34" charset="0"/>
              <a:buChar char="•"/>
            </a:pPr>
            <a:r>
              <a:rPr lang="en-GB" sz="1200" i="1" dirty="0" smtClean="0"/>
              <a:t>future</a:t>
            </a:r>
            <a:r>
              <a:rPr lang="en-GB" sz="1200" dirty="0" smtClean="0"/>
              <a:t> mathematical learning is built on</a:t>
            </a:r>
            <a:r>
              <a:rPr lang="en-GB" sz="1200" i="1" dirty="0" smtClean="0"/>
              <a:t> solid foundations</a:t>
            </a:r>
            <a:r>
              <a:rPr lang="en-GB" sz="1200" dirty="0" smtClean="0"/>
              <a:t> which do not need to be re-taught (less breadth but greater depth)</a:t>
            </a:r>
          </a:p>
          <a:p>
            <a:pPr marL="342900" indent="-342900">
              <a:buFont typeface="Arial" panose="020B0604020202020204" pitchFamily="34" charset="0"/>
              <a:buChar char="•"/>
            </a:pPr>
            <a:endParaRPr lang="en-GB" sz="1200" dirty="0" smtClean="0"/>
          </a:p>
          <a:p>
            <a:pPr marL="342900" indent="-342900">
              <a:buFont typeface="Arial" panose="020B0604020202020204" pitchFamily="34" charset="0"/>
              <a:buChar char="•"/>
            </a:pPr>
            <a:r>
              <a:rPr lang="en-GB" sz="1200" dirty="0" smtClean="0"/>
              <a:t>Increasingly, there will be less </a:t>
            </a:r>
            <a:r>
              <a:rPr lang="en-GB" sz="1200" i="1" dirty="0" smtClean="0"/>
              <a:t>need</a:t>
            </a:r>
            <a:r>
              <a:rPr lang="en-GB" sz="1200" dirty="0" smtClean="0"/>
              <a:t> for separate catch-up programmes due to some children falling behind;</a:t>
            </a:r>
          </a:p>
          <a:p>
            <a:pPr marL="342900" indent="-342900">
              <a:buFont typeface="Arial" panose="020B0604020202020204" pitchFamily="34" charset="0"/>
              <a:buChar char="•"/>
            </a:pPr>
            <a:endParaRPr lang="en-GB" sz="1200" dirty="0" smtClean="0">
              <a:effectLst/>
            </a:endParaRPr>
          </a:p>
          <a:p>
            <a:pPr marL="342900" indent="-342900">
              <a:buFont typeface="Arial" panose="020B0604020202020204" pitchFamily="34" charset="0"/>
              <a:buChar char="•"/>
            </a:pPr>
            <a:r>
              <a:rPr lang="en-GB" sz="1200" dirty="0" smtClean="0"/>
              <a:t>pupils who, under other teaching approaches, can often fall a long way behind, are better able to keep up with their peers, so that gaps in attainment are narrowed whilst the attainment of all is raised.</a:t>
            </a:r>
          </a:p>
          <a:p>
            <a:endParaRPr lang="en-GB" dirty="0"/>
          </a:p>
        </p:txBody>
      </p:sp>
      <p:sp>
        <p:nvSpPr>
          <p:cNvPr id="4" name="Slide Number Placeholder 3"/>
          <p:cNvSpPr>
            <a:spLocks noGrp="1"/>
          </p:cNvSpPr>
          <p:nvPr>
            <p:ph type="sldNum" sz="quarter" idx="10"/>
          </p:nvPr>
        </p:nvSpPr>
        <p:spPr/>
        <p:txBody>
          <a:bodyPr/>
          <a:lstStyle/>
          <a:p>
            <a:fld id="{41E95A1D-D7C5-4EBA-8EAF-198D11AE403B}" type="slidenum">
              <a:rPr lang="en-GB" smtClean="0"/>
              <a:t>3</a:t>
            </a:fld>
            <a:endParaRPr lang="en-GB"/>
          </a:p>
        </p:txBody>
      </p:sp>
    </p:spTree>
    <p:extLst>
      <p:ext uri="{BB962C8B-B14F-4D97-AF65-F5344CB8AC3E}">
        <p14:creationId xmlns:p14="http://schemas.microsoft.com/office/powerpoint/2010/main" val="230803620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The concrete, pictorial</a:t>
            </a:r>
            <a:r>
              <a:rPr lang="en-GB" baseline="0" dirty="0" smtClean="0"/>
              <a:t>, abstract approach is a progressive teaching strategy to ensure that children’s learning and understanding is deep. Therefore, they can apply this to different contexts and situations. </a:t>
            </a:r>
          </a:p>
          <a:p>
            <a:endParaRPr lang="en-GB" baseline="0" dirty="0" smtClean="0"/>
          </a:p>
          <a:p>
            <a:r>
              <a:rPr lang="en-GB" baseline="0" dirty="0" smtClean="0"/>
              <a:t>Concrete refers to the physical resources and objects which children may use to investigate with, identify patters with and reason with others, to reach possible answers / solutions.</a:t>
            </a:r>
          </a:p>
          <a:p>
            <a:endParaRPr lang="en-GB" baseline="0" dirty="0" smtClean="0"/>
          </a:p>
          <a:p>
            <a:r>
              <a:rPr lang="en-GB" baseline="0" dirty="0" smtClean="0"/>
              <a:t>Once children are secure with using concrete material to understand an idea they progress to representing the model through pictures and diagrams. </a:t>
            </a:r>
          </a:p>
          <a:p>
            <a:endParaRPr lang="en-GB" baseline="0" dirty="0" smtClean="0"/>
          </a:p>
          <a:p>
            <a:endParaRPr lang="en-GB" baseline="0" dirty="0" smtClean="0"/>
          </a:p>
          <a:p>
            <a:r>
              <a:rPr lang="en-GB" baseline="0" dirty="0" smtClean="0"/>
              <a:t>The final stage of children’s understanding is for them to represent the model using numbers and symbols. This is the abstract part of this approach. </a:t>
            </a:r>
          </a:p>
          <a:p>
            <a:endParaRPr lang="en-GB" baseline="0" dirty="0" smtClean="0"/>
          </a:p>
          <a:p>
            <a:r>
              <a:rPr lang="en-GB" baseline="0" dirty="0" smtClean="0"/>
              <a:t>In the example above, children are investigating addition of two digits. </a:t>
            </a:r>
          </a:p>
          <a:p>
            <a:endParaRPr lang="en-GB" baseline="0" dirty="0" smtClean="0"/>
          </a:p>
          <a:p>
            <a:r>
              <a:rPr lang="en-GB" baseline="0" dirty="0" smtClean="0"/>
              <a:t>They begin using multilink cubes, where the two digits are represented by different colours. They explore what the digit looks like using the resources and the meaning of addition. </a:t>
            </a:r>
          </a:p>
          <a:p>
            <a:endParaRPr lang="en-GB" baseline="0" dirty="0" smtClean="0"/>
          </a:p>
          <a:p>
            <a:r>
              <a:rPr lang="en-GB" baseline="0" dirty="0" smtClean="0"/>
              <a:t>They then progress to the pictorial representations. Here you can see two models. The first is a part </a:t>
            </a:r>
            <a:r>
              <a:rPr lang="en-GB" baseline="0" dirty="0" err="1" smtClean="0"/>
              <a:t>part</a:t>
            </a:r>
            <a:r>
              <a:rPr lang="en-GB" baseline="0" dirty="0" smtClean="0"/>
              <a:t> whole model and the second is the bar model.</a:t>
            </a:r>
          </a:p>
          <a:p>
            <a:r>
              <a:rPr lang="en-GB" baseline="0" dirty="0" smtClean="0"/>
              <a:t>Finally, the children are able to use numbers to represent their investigation. </a:t>
            </a:r>
          </a:p>
          <a:p>
            <a:endParaRPr lang="en-GB" baseline="0" dirty="0" smtClean="0"/>
          </a:p>
          <a:p>
            <a:r>
              <a:rPr lang="en-GB" baseline="0" dirty="0" smtClean="0"/>
              <a:t>Through this deep understanding, children will be able to investigate the inverse and explore the subtraction.</a:t>
            </a:r>
            <a:endParaRPr lang="en-GB" dirty="0"/>
          </a:p>
        </p:txBody>
      </p:sp>
      <p:sp>
        <p:nvSpPr>
          <p:cNvPr id="4" name="Slide Number Placeholder 3"/>
          <p:cNvSpPr>
            <a:spLocks noGrp="1"/>
          </p:cNvSpPr>
          <p:nvPr>
            <p:ph type="sldNum" sz="quarter" idx="10"/>
          </p:nvPr>
        </p:nvSpPr>
        <p:spPr/>
        <p:txBody>
          <a:bodyPr/>
          <a:lstStyle/>
          <a:p>
            <a:fld id="{41E95A1D-D7C5-4EBA-8EAF-198D11AE403B}" type="slidenum">
              <a:rPr lang="en-GB" smtClean="0"/>
              <a:t>4</a:t>
            </a:fld>
            <a:endParaRPr lang="en-GB"/>
          </a:p>
        </p:txBody>
      </p:sp>
    </p:spTree>
    <p:extLst>
      <p:ext uri="{BB962C8B-B14F-4D97-AF65-F5344CB8AC3E}">
        <p14:creationId xmlns:p14="http://schemas.microsoft.com/office/powerpoint/2010/main" val="11670419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5" name="Header Placeholder 4"/>
          <p:cNvSpPr>
            <a:spLocks noGrp="1"/>
          </p:cNvSpPr>
          <p:nvPr>
            <p:ph type="hdr" sz="quarter" idx="11"/>
          </p:nvPr>
        </p:nvSpPr>
        <p:spPr/>
        <p:txBody>
          <a:bodyPr/>
          <a:lstStyle/>
          <a:p>
            <a:r>
              <a:rPr lang="en-GB" smtClean="0"/>
              <a:t>Addition</a:t>
            </a:r>
            <a:endParaRPr lang="en-GB"/>
          </a:p>
        </p:txBody>
      </p:sp>
    </p:spTree>
    <p:extLst>
      <p:ext uri="{BB962C8B-B14F-4D97-AF65-F5344CB8AC3E}">
        <p14:creationId xmlns:p14="http://schemas.microsoft.com/office/powerpoint/2010/main" val="71494226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1E95A1D-D7C5-4EBA-8EAF-198D11AE403B}" type="slidenum">
              <a:rPr lang="en-GB" smtClean="0"/>
              <a:t>18</a:t>
            </a:fld>
            <a:endParaRPr lang="en-GB"/>
          </a:p>
        </p:txBody>
      </p:sp>
    </p:spTree>
    <p:extLst>
      <p:ext uri="{BB962C8B-B14F-4D97-AF65-F5344CB8AC3E}">
        <p14:creationId xmlns:p14="http://schemas.microsoft.com/office/powerpoint/2010/main" val="34135542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4B27FDBE-8C62-406B-8811-7BA4646DA38E}"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2073125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27FDBE-8C62-406B-8811-7BA4646DA38E}"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1126400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27FDBE-8C62-406B-8811-7BA4646DA38E}"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3672834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4B27FDBE-8C62-406B-8811-7BA4646DA38E}"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36501358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B27FDBE-8C62-406B-8811-7BA4646DA38E}" type="datetimeFigureOut">
              <a:rPr lang="en-GB" smtClean="0"/>
              <a:t>27/02/2018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9941851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4B27FDBE-8C62-406B-8811-7BA4646DA38E}" type="datetimeFigureOut">
              <a:rPr lang="en-GB" smtClean="0"/>
              <a:t>27/02/2018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21125689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4B27FDBE-8C62-406B-8811-7BA4646DA38E}" type="datetimeFigureOut">
              <a:rPr lang="en-GB" smtClean="0"/>
              <a:t>27/02/2018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23674466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4B27FDBE-8C62-406B-8811-7BA4646DA38E}" type="datetimeFigureOut">
              <a:rPr lang="en-GB" smtClean="0"/>
              <a:t>27/02/2018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11462176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7FDBE-8C62-406B-8811-7BA4646DA38E}" type="datetimeFigureOut">
              <a:rPr lang="en-GB" smtClean="0"/>
              <a:t>27/02/2018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39061201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7FDBE-8C62-406B-8811-7BA4646DA38E}" type="datetimeFigureOut">
              <a:rPr lang="en-GB" smtClean="0"/>
              <a:t>27/02/2018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34872091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B27FDBE-8C62-406B-8811-7BA4646DA38E}" type="datetimeFigureOut">
              <a:rPr lang="en-GB" smtClean="0"/>
              <a:t>27/02/2018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FDFC650-ABFF-4F11-AF62-D2FFAFA07DDD}" type="slidenum">
              <a:rPr lang="en-GB" smtClean="0"/>
              <a:t>‹#›</a:t>
            </a:fld>
            <a:endParaRPr lang="en-GB"/>
          </a:p>
        </p:txBody>
      </p:sp>
    </p:spTree>
    <p:extLst>
      <p:ext uri="{BB962C8B-B14F-4D97-AF65-F5344CB8AC3E}">
        <p14:creationId xmlns:p14="http://schemas.microsoft.com/office/powerpoint/2010/main" val="160883742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7FDBE-8C62-406B-8811-7BA4646DA38E}" type="datetimeFigureOut">
              <a:rPr lang="en-GB" smtClean="0"/>
              <a:t>27/02/2018</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DFC650-ABFF-4F11-AF62-D2FFAFA07DDD}" type="slidenum">
              <a:rPr lang="en-GB" smtClean="0"/>
              <a:t>‹#›</a:t>
            </a:fld>
            <a:endParaRPr lang="en-GB"/>
          </a:p>
        </p:txBody>
      </p:sp>
    </p:spTree>
    <p:extLst>
      <p:ext uri="{BB962C8B-B14F-4D97-AF65-F5344CB8AC3E}">
        <p14:creationId xmlns:p14="http://schemas.microsoft.com/office/powerpoint/2010/main" val="20058757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1.png"/><Relationship Id="rId18" Type="http://schemas.openxmlformats.org/officeDocument/2006/relationships/image" Target="../media/image26.pn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0.pn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png"/><Relationship Id="rId20" Type="http://schemas.openxmlformats.org/officeDocument/2006/relationships/image" Target="../media/image28.png"/><Relationship Id="rId1" Type="http://schemas.openxmlformats.org/officeDocument/2006/relationships/slideLayout" Target="../slideLayouts/slideLayout1.xml"/><Relationship Id="rId6" Type="http://schemas.openxmlformats.org/officeDocument/2006/relationships/image" Target="../media/image14.wmf"/><Relationship Id="rId11" Type="http://schemas.openxmlformats.org/officeDocument/2006/relationships/image" Target="../media/image19.png"/><Relationship Id="rId5" Type="http://schemas.openxmlformats.org/officeDocument/2006/relationships/image" Target="../media/image13.png"/><Relationship Id="rId15" Type="http://schemas.openxmlformats.org/officeDocument/2006/relationships/image" Target="../media/image23.png"/><Relationship Id="rId10" Type="http://schemas.openxmlformats.org/officeDocument/2006/relationships/image" Target="../media/image18.png"/><Relationship Id="rId19" Type="http://schemas.openxmlformats.org/officeDocument/2006/relationships/image" Target="../media/image27.png"/><Relationship Id="rId4" Type="http://schemas.openxmlformats.org/officeDocument/2006/relationships/image" Target="../media/image12.png"/><Relationship Id="rId9" Type="http://schemas.openxmlformats.org/officeDocument/2006/relationships/image" Target="../media/image17.wmf"/><Relationship Id="rId1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6.png"/><Relationship Id="rId1" Type="http://schemas.openxmlformats.org/officeDocument/2006/relationships/slideLayout" Target="../slideLayouts/slideLayout1.xml"/><Relationship Id="rId5" Type="http://schemas.openxmlformats.org/officeDocument/2006/relationships/image" Target="../media/image29.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hyperlink" Target="../Hyperlinks/difference%20and%20take%20away%20on%20a%20number%20line.ppt" TargetMode="External"/><Relationship Id="rId13" Type="http://schemas.openxmlformats.org/officeDocument/2006/relationships/image" Target="../media/image38.png"/><Relationship Id="rId3" Type="http://schemas.openxmlformats.org/officeDocument/2006/relationships/image" Target="../media/image30.png"/><Relationship Id="rId7" Type="http://schemas.openxmlformats.org/officeDocument/2006/relationships/image" Target="../media/image33.png"/><Relationship Id="rId12" Type="http://schemas.openxmlformats.org/officeDocument/2006/relationships/image" Target="../media/image37.png"/><Relationship Id="rId2" Type="http://schemas.openxmlformats.org/officeDocument/2006/relationships/hyperlink" Target="../Hyperlinks/Bar%20model%20for%20subtraction.pptx" TargetMode="External"/><Relationship Id="rId1" Type="http://schemas.openxmlformats.org/officeDocument/2006/relationships/slideLayout" Target="../slideLayouts/slideLayout1.xml"/><Relationship Id="rId6" Type="http://schemas.openxmlformats.org/officeDocument/2006/relationships/image" Target="../media/image32.png"/><Relationship Id="rId11" Type="http://schemas.openxmlformats.org/officeDocument/2006/relationships/image" Target="../media/image36.png"/><Relationship Id="rId5" Type="http://schemas.openxmlformats.org/officeDocument/2006/relationships/hyperlink" Target="../Hyperlinks/Subtraction%20models.pptx" TargetMode="External"/><Relationship Id="rId10" Type="http://schemas.openxmlformats.org/officeDocument/2006/relationships/image" Target="../media/image35.png"/><Relationship Id="rId4" Type="http://schemas.openxmlformats.org/officeDocument/2006/relationships/image" Target="../media/image31.png"/><Relationship Id="rId9" Type="http://schemas.openxmlformats.org/officeDocument/2006/relationships/image" Target="../media/image34.png"/></Relationships>
</file>

<file path=ppt/slides/_rels/slide14.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38.png"/><Relationship Id="rId1" Type="http://schemas.openxmlformats.org/officeDocument/2006/relationships/slideLayout" Target="../slideLayouts/slideLayout1.xml"/><Relationship Id="rId5" Type="http://schemas.openxmlformats.org/officeDocument/2006/relationships/image" Target="../media/image41.wmf"/><Relationship Id="rId4" Type="http://schemas.openxmlformats.org/officeDocument/2006/relationships/image" Target="../media/image40.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image" Target="../media/image42.png"/><Relationship Id="rId1" Type="http://schemas.openxmlformats.org/officeDocument/2006/relationships/slideLayout" Target="../slideLayouts/slideLayout1.xml"/><Relationship Id="rId6" Type="http://schemas.openxmlformats.org/officeDocument/2006/relationships/image" Target="../media/image46.png"/><Relationship Id="rId5" Type="http://schemas.openxmlformats.org/officeDocument/2006/relationships/image" Target="../media/image45.png"/><Relationship Id="rId10" Type="http://schemas.openxmlformats.org/officeDocument/2006/relationships/image" Target="../media/image50.png"/><Relationship Id="rId4" Type="http://schemas.openxmlformats.org/officeDocument/2006/relationships/image" Target="../media/image44.png"/><Relationship Id="rId9" Type="http://schemas.openxmlformats.org/officeDocument/2006/relationships/image" Target="../media/image49.png"/></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7" Type="http://schemas.openxmlformats.org/officeDocument/2006/relationships/image" Target="../media/image56.png"/><Relationship Id="rId2" Type="http://schemas.openxmlformats.org/officeDocument/2006/relationships/image" Target="../media/image51.png"/><Relationship Id="rId1" Type="http://schemas.openxmlformats.org/officeDocument/2006/relationships/slideLayout" Target="../slideLayouts/slideLayout1.xml"/><Relationship Id="rId6" Type="http://schemas.openxmlformats.org/officeDocument/2006/relationships/image" Target="../media/image55.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image" Target="../media/image58.png"/><Relationship Id="rId7" Type="http://schemas.openxmlformats.org/officeDocument/2006/relationships/image" Target="../media/image62.png"/><Relationship Id="rId2" Type="http://schemas.openxmlformats.org/officeDocument/2006/relationships/image" Target="../media/image57.png"/><Relationship Id="rId1" Type="http://schemas.openxmlformats.org/officeDocument/2006/relationships/slideLayout" Target="../slideLayouts/slideLayout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image" Target="../media/image5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image" Target="../media/image64.jpeg"/><Relationship Id="rId1" Type="http://schemas.openxmlformats.org/officeDocument/2006/relationships/slideLayout" Target="../slideLayouts/slideLayout1.xml"/><Relationship Id="rId5" Type="http://schemas.openxmlformats.org/officeDocument/2006/relationships/image" Target="../media/image67.png"/><Relationship Id="rId4" Type="http://schemas.openxmlformats.org/officeDocument/2006/relationships/image" Target="../media/image66.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Welcome to our Maths Calculation Evening</a:t>
            </a:r>
            <a:endParaRPr lang="en-GB" dirty="0"/>
          </a:p>
        </p:txBody>
      </p:sp>
      <p:pic>
        <p:nvPicPr>
          <p:cNvPr id="2050" name="Picture 2" descr="\\spsdc01\Home$\staffsm\_planning\Year 2017_2018\pictures\outdoor maths\IMG_48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9579112" flipV="1">
            <a:off x="554031" y="2124869"/>
            <a:ext cx="3775588" cy="2831691"/>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spsdc01\Home$\staffsm\_planning\Year 2017_2018\pictures\outdoor maths\IMG_4838.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1996289" flipV="1">
            <a:off x="5758037" y="1562736"/>
            <a:ext cx="2552747" cy="191456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spsdc01\Home$\staffsm\_planning\Year 2017_2018\pictures\outdoor maths\IMG_4835.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232072" y="4467211"/>
            <a:ext cx="2819805" cy="21148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69175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41605895"/>
              </p:ext>
            </p:extLst>
          </p:nvPr>
        </p:nvGraphicFramePr>
        <p:xfrm>
          <a:off x="107504" y="116632"/>
          <a:ext cx="8856984" cy="669036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900" b="1" u="sng" kern="1200" dirty="0" smtClean="0">
                          <a:solidFill>
                            <a:schemeClr val="tx1"/>
                          </a:solidFill>
                          <a:effectLst/>
                          <a:latin typeface="+mn-lt"/>
                          <a:ea typeface="+mn-ea"/>
                          <a:cs typeface="+mn-cs"/>
                        </a:rPr>
                        <a:t>+ = signs and missing numbers</a:t>
                      </a:r>
                      <a:endParaRPr lang="en-GB" sz="900" b="1"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Children need to understand the concept of equality before using the ‘=’ sign. Calculations should be written either side of the equality sign so that the sign is not just interpreted as ‘the answer’.</a:t>
                      </a:r>
                    </a:p>
                    <a:p>
                      <a:r>
                        <a:rPr lang="en-GB" sz="900" kern="1200" dirty="0" smtClean="0">
                          <a:solidFill>
                            <a:schemeClr val="tx1"/>
                          </a:solidFill>
                          <a:effectLst/>
                          <a:latin typeface="+mn-lt"/>
                          <a:ea typeface="+mn-ea"/>
                          <a:cs typeface="+mn-cs"/>
                        </a:rPr>
                        <a:t>2 = 1+ 1</a:t>
                      </a:r>
                    </a:p>
                    <a:p>
                      <a:r>
                        <a:rPr lang="en-GB" sz="900" kern="1200" dirty="0" smtClean="0">
                          <a:solidFill>
                            <a:schemeClr val="tx1"/>
                          </a:solidFill>
                          <a:effectLst/>
                          <a:latin typeface="+mn-lt"/>
                          <a:ea typeface="+mn-ea"/>
                          <a:cs typeface="+mn-cs"/>
                        </a:rPr>
                        <a:t>2 + 3 = 4 + 1</a:t>
                      </a:r>
                    </a:p>
                    <a:p>
                      <a:r>
                        <a:rPr lang="en-GB" sz="900" kern="1200" dirty="0" smtClean="0">
                          <a:solidFill>
                            <a:schemeClr val="tx1"/>
                          </a:solidFill>
                          <a:effectLst/>
                          <a:latin typeface="+mn-lt"/>
                          <a:ea typeface="+mn-ea"/>
                          <a:cs typeface="+mn-cs"/>
                        </a:rPr>
                        <a:t> </a:t>
                      </a:r>
                    </a:p>
                    <a:p>
                      <a:r>
                        <a:rPr lang="en-GB" sz="900" kern="1200" dirty="0" smtClean="0">
                          <a:solidFill>
                            <a:schemeClr val="tx1"/>
                          </a:solidFill>
                          <a:effectLst/>
                          <a:latin typeface="+mn-lt"/>
                          <a:ea typeface="+mn-ea"/>
                          <a:cs typeface="+mn-cs"/>
                        </a:rPr>
                        <a:t>Missing numbers need to be placed in all possible places.</a:t>
                      </a:r>
                    </a:p>
                    <a:p>
                      <a:r>
                        <a:rPr lang="en-GB" sz="900" kern="1200" dirty="0" smtClean="0">
                          <a:solidFill>
                            <a:schemeClr val="tx1"/>
                          </a:solidFill>
                          <a:effectLst/>
                          <a:latin typeface="+mn-lt"/>
                          <a:ea typeface="+mn-ea"/>
                          <a:cs typeface="+mn-cs"/>
                        </a:rPr>
                        <a:t>3 + 4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3 + 4</a:t>
                      </a:r>
                    </a:p>
                    <a:p>
                      <a:r>
                        <a:rPr lang="en-GB" sz="900" kern="1200" dirty="0" smtClean="0">
                          <a:solidFill>
                            <a:schemeClr val="tx1"/>
                          </a:solidFill>
                          <a:effectLst/>
                          <a:latin typeface="+mn-lt"/>
                          <a:ea typeface="+mn-ea"/>
                          <a:cs typeface="+mn-cs"/>
                        </a:rPr>
                        <a:t>3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7                   7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+ 4</a:t>
                      </a:r>
                    </a:p>
                    <a:p>
                      <a:endParaRPr lang="en-GB" sz="900" u="sng" baseline="0" dirty="0" smtClean="0"/>
                    </a:p>
                    <a:p>
                      <a:r>
                        <a:rPr lang="en-GB" sz="900" b="1" u="sng" baseline="0" dirty="0" smtClean="0"/>
                        <a:t>Counting and Combining sets of Objects</a:t>
                      </a:r>
                    </a:p>
                    <a:p>
                      <a:r>
                        <a:rPr lang="en-GB" sz="900" baseline="0" dirty="0" smtClean="0"/>
                        <a:t>Combining two sets of objects (aggregation) which will progress onto adding on to a set (augmentation)</a:t>
                      </a:r>
                    </a:p>
                    <a:p>
                      <a:endParaRPr lang="en-GB" sz="900" baseline="0" dirty="0" smtClean="0"/>
                    </a:p>
                    <a:p>
                      <a:endParaRPr lang="en-GB" sz="900" baseline="0" dirty="0" smtClean="0"/>
                    </a:p>
                    <a:p>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u="sng" baseline="0" dirty="0" smtClean="0"/>
                        <a:t>Understanding of counting on with a </a:t>
                      </a:r>
                      <a:r>
                        <a:rPr lang="en-GB" sz="900" u="sng" baseline="0" dirty="0" err="1" smtClean="0"/>
                        <a:t>numbertrack</a:t>
                      </a:r>
                      <a:r>
                        <a:rPr lang="en-GB" sz="900" u="sng"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u="sng" baseline="0" dirty="0" smtClean="0"/>
                        <a:t>Understanding of counting on with a </a:t>
                      </a:r>
                      <a:r>
                        <a:rPr lang="en-GB" sz="900" u="sng" baseline="0" dirty="0" err="1" smtClean="0"/>
                        <a:t>numberline</a:t>
                      </a:r>
                      <a:r>
                        <a:rPr lang="en-GB" sz="900" u="sng" baseline="0" dirty="0" smtClean="0"/>
                        <a:t> </a:t>
                      </a:r>
                      <a:r>
                        <a:rPr lang="en-GB" sz="900" baseline="0" dirty="0" smtClean="0"/>
                        <a:t>(supported by models and images).</a:t>
                      </a:r>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7+ 4</a:t>
                      </a:r>
                    </a:p>
                    <a:p>
                      <a:endParaRPr lang="en-GB" sz="900" kern="1200" dirty="0" smtClean="0">
                        <a:solidFill>
                          <a:schemeClr val="tx1"/>
                        </a:solidFill>
                        <a:effectLst/>
                        <a:latin typeface="+mn-lt"/>
                        <a:ea typeface="+mn-ea"/>
                        <a:cs typeface="+mn-cs"/>
                      </a:endParaRPr>
                    </a:p>
                  </a:txBody>
                  <a:tcPr/>
                </a:tc>
                <a:tc>
                  <a:txBody>
                    <a:bodyPr/>
                    <a:lstStyle/>
                    <a:p>
                      <a:r>
                        <a:rPr lang="en-GB" sz="900" b="0" u="none" kern="1200" dirty="0" smtClean="0">
                          <a:solidFill>
                            <a:schemeClr val="tx1"/>
                          </a:solidFill>
                          <a:effectLst/>
                          <a:latin typeface="+mn-lt"/>
                          <a:ea typeface="+mn-ea"/>
                          <a:cs typeface="+mn-cs"/>
                        </a:rPr>
                        <a:t>Missing number problems </a:t>
                      </a:r>
                      <a:r>
                        <a:rPr lang="en-GB" sz="900" b="0" u="none" kern="1200" dirty="0" err="1" smtClean="0">
                          <a:solidFill>
                            <a:schemeClr val="tx1"/>
                          </a:solidFill>
                          <a:effectLst/>
                          <a:latin typeface="+mn-lt"/>
                          <a:ea typeface="+mn-ea"/>
                          <a:cs typeface="+mn-cs"/>
                        </a:rPr>
                        <a:t>e.g</a:t>
                      </a:r>
                      <a:r>
                        <a:rPr lang="en-GB" sz="900" b="0" u="none" kern="1200" baseline="0" dirty="0" smtClean="0">
                          <a:solidFill>
                            <a:schemeClr val="tx1"/>
                          </a:solidFill>
                          <a:effectLst/>
                          <a:latin typeface="+mn-lt"/>
                          <a:ea typeface="+mn-ea"/>
                          <a:cs typeface="+mn-cs"/>
                        </a:rPr>
                        <a:t> </a:t>
                      </a:r>
                      <a:r>
                        <a:rPr lang="en-GB" sz="900" b="0" u="none" kern="1200" dirty="0" smtClean="0">
                          <a:solidFill>
                            <a:schemeClr val="tx1"/>
                          </a:solidFill>
                          <a:effectLst/>
                          <a:latin typeface="+mn-lt"/>
                          <a:ea typeface="+mn-ea"/>
                          <a:cs typeface="+mn-cs"/>
                        </a:rPr>
                        <a:t>14 + 5 = 10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baseline="0" dirty="0" smtClean="0">
                          <a:solidFill>
                            <a:schemeClr val="tx1"/>
                          </a:solidFill>
                          <a:effectLst/>
                          <a:latin typeface="+mn-lt"/>
                          <a:ea typeface="+mn-ea"/>
                          <a:cs typeface="+mn-cs"/>
                          <a:sym typeface="Symbol" panose="05050102010706020507" pitchFamily="18" charset="2"/>
                        </a:rPr>
                        <a:t>       </a:t>
                      </a:r>
                      <a:r>
                        <a:rPr lang="en-GB" sz="900" b="0" u="none" kern="1200" dirty="0" smtClean="0">
                          <a:solidFill>
                            <a:schemeClr val="tx1"/>
                          </a:solidFill>
                          <a:effectLst/>
                          <a:latin typeface="+mn-lt"/>
                          <a:ea typeface="+mn-ea"/>
                          <a:cs typeface="+mn-cs"/>
                        </a:rPr>
                        <a:t>32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100   35 = 1 + </a:t>
                      </a:r>
                      <a:r>
                        <a:rPr lang="en-GB" sz="900" b="0" u="none" kern="1200" dirty="0" smtClean="0">
                          <a:solidFill>
                            <a:schemeClr val="tx1"/>
                          </a:solidFill>
                          <a:effectLst/>
                          <a:latin typeface="+mn-lt"/>
                          <a:ea typeface="+mn-ea"/>
                          <a:cs typeface="+mn-cs"/>
                          <a:sym typeface="Symbol" panose="05050102010706020507" pitchFamily="18" charset="2"/>
                        </a:rPr>
                        <a:t></a:t>
                      </a:r>
                      <a:r>
                        <a:rPr lang="en-GB" sz="900" b="0" u="none" kern="1200" dirty="0" smtClean="0">
                          <a:solidFill>
                            <a:schemeClr val="tx1"/>
                          </a:solidFill>
                          <a:effectLst/>
                          <a:latin typeface="+mn-lt"/>
                          <a:ea typeface="+mn-ea"/>
                          <a:cs typeface="+mn-cs"/>
                        </a:rPr>
                        <a:t> + 5</a:t>
                      </a:r>
                    </a:p>
                    <a:p>
                      <a:r>
                        <a:rPr lang="en-GB" sz="1000" kern="1200" dirty="0" smtClean="0">
                          <a:solidFill>
                            <a:schemeClr val="tx1"/>
                          </a:solidFill>
                          <a:effectLst/>
                          <a:latin typeface="+mn-lt"/>
                          <a:ea typeface="+mn-ea"/>
                          <a:cs typeface="+mn-cs"/>
                        </a:rPr>
                        <a:t> </a:t>
                      </a:r>
                    </a:p>
                    <a:p>
                      <a:r>
                        <a:rPr lang="en-GB" sz="1000" b="1" u="sng" baseline="0" dirty="0" smtClean="0"/>
                        <a:t>Written Method</a:t>
                      </a:r>
                      <a:endParaRPr lang="en-GB" sz="1000" b="1" u="sng" dirty="0" smtClean="0"/>
                    </a:p>
                    <a:p>
                      <a:r>
                        <a:rPr lang="en-GB" sz="900" kern="1200" dirty="0" smtClean="0">
                          <a:solidFill>
                            <a:schemeClr val="tx1"/>
                          </a:solidFill>
                          <a:effectLst/>
                          <a:latin typeface="+mn-lt"/>
                          <a:ea typeface="+mn-ea"/>
                          <a:cs typeface="+mn-cs"/>
                        </a:rPr>
                        <a:t>It</a:t>
                      </a:r>
                      <a:r>
                        <a:rPr lang="en-GB" sz="900" kern="1200" baseline="0" dirty="0" smtClean="0">
                          <a:solidFill>
                            <a:schemeClr val="tx1"/>
                          </a:solidFill>
                          <a:effectLst/>
                          <a:latin typeface="+mn-lt"/>
                          <a:ea typeface="+mn-ea"/>
                          <a:cs typeface="+mn-cs"/>
                        </a:rPr>
                        <a:t> is valuable to use a range of representations (also see Y1). Continue to use </a:t>
                      </a:r>
                      <a:r>
                        <a:rPr lang="en-GB" sz="900" kern="1200" baseline="0" dirty="0" err="1" smtClean="0">
                          <a:solidFill>
                            <a:schemeClr val="tx1"/>
                          </a:solidFill>
                          <a:effectLst/>
                          <a:latin typeface="+mn-lt"/>
                          <a:ea typeface="+mn-ea"/>
                          <a:cs typeface="+mn-cs"/>
                        </a:rPr>
                        <a:t>numberlines</a:t>
                      </a:r>
                      <a:r>
                        <a:rPr lang="en-GB" sz="900" kern="1200" baseline="0" dirty="0" smtClean="0">
                          <a:solidFill>
                            <a:schemeClr val="tx1"/>
                          </a:solidFill>
                          <a:effectLst/>
                          <a:latin typeface="+mn-lt"/>
                          <a:ea typeface="+mn-ea"/>
                          <a:cs typeface="+mn-cs"/>
                        </a:rPr>
                        <a:t> to develop understanding of:</a:t>
                      </a:r>
                      <a:endParaRPr lang="en-GB" sz="900" kern="1200" dirty="0" smtClean="0">
                        <a:solidFill>
                          <a:schemeClr val="tx1"/>
                        </a:solidFill>
                        <a:effectLst/>
                        <a:latin typeface="+mn-lt"/>
                        <a:ea typeface="+mn-ea"/>
                        <a:cs typeface="+mn-cs"/>
                      </a:endParaRPr>
                    </a:p>
                    <a:p>
                      <a:endParaRPr lang="en-GB" sz="900" b="0" u="sng" kern="1200" baseline="0" dirty="0" smtClean="0">
                        <a:solidFill>
                          <a:schemeClr val="tx1"/>
                        </a:solidFill>
                        <a:effectLst/>
                        <a:latin typeface="+mn-lt"/>
                        <a:ea typeface="+mn-ea"/>
                        <a:cs typeface="+mn-cs"/>
                      </a:endParaRPr>
                    </a:p>
                    <a:p>
                      <a:r>
                        <a:rPr lang="en-GB" sz="900" b="0" u="sng" kern="1200" baseline="0" dirty="0" smtClean="0">
                          <a:solidFill>
                            <a:schemeClr val="tx1"/>
                          </a:solidFill>
                          <a:effectLst/>
                          <a:latin typeface="+mn-lt"/>
                          <a:ea typeface="+mn-ea"/>
                          <a:cs typeface="+mn-cs"/>
                        </a:rPr>
                        <a:t>C</a:t>
                      </a:r>
                      <a:r>
                        <a:rPr lang="en-GB" sz="900" b="0" u="sng" kern="1200" dirty="0" smtClean="0">
                          <a:solidFill>
                            <a:schemeClr val="tx1"/>
                          </a:solidFill>
                          <a:effectLst/>
                          <a:latin typeface="+mn-lt"/>
                          <a:ea typeface="+mn-ea"/>
                          <a:cs typeface="+mn-cs"/>
                        </a:rPr>
                        <a:t>ounting on in tens and ones</a:t>
                      </a:r>
                    </a:p>
                    <a:p>
                      <a:r>
                        <a:rPr lang="en-GB" sz="900" kern="1200" dirty="0" smtClean="0">
                          <a:solidFill>
                            <a:schemeClr val="tx1"/>
                          </a:solidFill>
                          <a:effectLst/>
                          <a:latin typeface="+mn-lt"/>
                          <a:ea typeface="+mn-ea"/>
                          <a:cs typeface="+mn-cs"/>
                        </a:rPr>
                        <a:t>23 + 12 = 23 + 10 + 2</a:t>
                      </a:r>
                    </a:p>
                    <a:p>
                      <a:r>
                        <a:rPr lang="en-GB" sz="900" kern="1200" dirty="0" smtClean="0">
                          <a:solidFill>
                            <a:schemeClr val="tx1"/>
                          </a:solidFill>
                          <a:effectLst/>
                          <a:latin typeface="+mn-lt"/>
                          <a:ea typeface="+mn-ea"/>
                          <a:cs typeface="+mn-cs"/>
                        </a:rPr>
                        <a:t>             = 33 + 2</a:t>
                      </a:r>
                    </a:p>
                    <a:p>
                      <a:r>
                        <a:rPr lang="en-GB" sz="900" kern="1200" dirty="0" smtClean="0">
                          <a:solidFill>
                            <a:schemeClr val="tx1"/>
                          </a:solidFill>
                          <a:effectLst/>
                          <a:latin typeface="+mn-lt"/>
                          <a:ea typeface="+mn-ea"/>
                          <a:cs typeface="+mn-cs"/>
                        </a:rPr>
                        <a:t>             = 35</a:t>
                      </a:r>
                      <a:endParaRPr lang="en-GB" sz="900" dirty="0" smtClean="0"/>
                    </a:p>
                    <a:p>
                      <a:r>
                        <a:rPr lang="en-GB" sz="900" b="0" u="sng" kern="1200" dirty="0" smtClean="0">
                          <a:solidFill>
                            <a:schemeClr val="tx1"/>
                          </a:solidFill>
                          <a:effectLst/>
                          <a:latin typeface="+mn-lt"/>
                          <a:ea typeface="+mn-ea"/>
                          <a:cs typeface="+mn-cs"/>
                        </a:rPr>
                        <a:t>Partitioning and bridging through 10.</a:t>
                      </a:r>
                      <a:endParaRPr lang="en-GB" sz="900" b="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The steps in addition often bridge through a multiple of 10</a:t>
                      </a:r>
                    </a:p>
                    <a:p>
                      <a:r>
                        <a:rPr lang="en-GB" sz="900" kern="1200" dirty="0" smtClean="0">
                          <a:solidFill>
                            <a:schemeClr val="tx1"/>
                          </a:solidFill>
                          <a:effectLst/>
                          <a:latin typeface="+mn-lt"/>
                          <a:ea typeface="+mn-ea"/>
                          <a:cs typeface="+mn-cs"/>
                        </a:rPr>
                        <a:t>e.g.</a:t>
                      </a:r>
                      <a:r>
                        <a:rPr lang="en-GB" sz="900" kern="1200" baseline="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rPr>
                        <a:t>Children should be able to partition the 7 to relate adding the 2 and then the 5. </a:t>
                      </a:r>
                    </a:p>
                    <a:p>
                      <a:r>
                        <a:rPr lang="en-GB" sz="900" kern="1200" dirty="0" smtClean="0">
                          <a:solidFill>
                            <a:schemeClr val="tx1"/>
                          </a:solidFill>
                          <a:effectLst/>
                          <a:latin typeface="+mn-lt"/>
                          <a:ea typeface="+mn-ea"/>
                          <a:cs typeface="+mn-cs"/>
                        </a:rPr>
                        <a:t>8 + 7 = 15</a:t>
                      </a:r>
                    </a:p>
                    <a:p>
                      <a:endParaRPr lang="en-GB" sz="900" b="0" u="none" dirty="0" smtClean="0"/>
                    </a:p>
                    <a:p>
                      <a:endParaRPr lang="en-GB" sz="900" b="1" u="sng" dirty="0" smtClean="0"/>
                    </a:p>
                    <a:p>
                      <a:r>
                        <a:rPr lang="en-GB" sz="900" b="0" u="sng" kern="1200" dirty="0" smtClean="0">
                          <a:solidFill>
                            <a:schemeClr val="tx1"/>
                          </a:solidFill>
                          <a:effectLst/>
                          <a:latin typeface="+mn-lt"/>
                          <a:ea typeface="+mn-ea"/>
                          <a:cs typeface="+mn-cs"/>
                        </a:rPr>
                        <a:t>Adding 9 or 11 by adding 10 and adjusting by 1</a:t>
                      </a:r>
                    </a:p>
                    <a:p>
                      <a:r>
                        <a:rPr lang="en-GB" sz="900" b="0" u="none" strike="noStrike" kern="1200" dirty="0" smtClean="0">
                          <a:solidFill>
                            <a:schemeClr val="tx1"/>
                          </a:solidFill>
                          <a:effectLst/>
                          <a:latin typeface="+mn-lt"/>
                          <a:ea typeface="+mn-ea"/>
                          <a:cs typeface="+mn-cs"/>
                        </a:rPr>
                        <a:t>e.g.</a:t>
                      </a:r>
                      <a:r>
                        <a:rPr lang="en-GB" sz="900" b="0" u="sng" strike="noStrike" kern="1200" baseline="0" dirty="0" smtClean="0">
                          <a:solidFill>
                            <a:schemeClr val="tx1"/>
                          </a:solidFill>
                          <a:effectLst/>
                          <a:latin typeface="+mn-lt"/>
                          <a:ea typeface="+mn-ea"/>
                          <a:cs typeface="+mn-cs"/>
                        </a:rPr>
                        <a:t> </a:t>
                      </a:r>
                      <a:r>
                        <a:rPr lang="en-GB" sz="900" b="0" u="none" strike="noStrike" kern="1200" dirty="0" smtClean="0">
                          <a:solidFill>
                            <a:schemeClr val="tx1"/>
                          </a:solidFill>
                          <a:effectLst/>
                          <a:latin typeface="+mn-lt"/>
                          <a:ea typeface="+mn-ea"/>
                          <a:cs typeface="+mn-cs"/>
                        </a:rPr>
                        <a:t>Add 9 by adding 10 and adjusting by 1</a:t>
                      </a:r>
                      <a:endParaRPr lang="en-GB" sz="900" b="0" u="sng"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35 + 9 = 44</a:t>
                      </a: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sng" kern="1200" dirty="0" smtClean="0">
                          <a:solidFill>
                            <a:schemeClr val="tx1"/>
                          </a:solidFill>
                          <a:effectLst/>
                          <a:latin typeface="+mn-lt"/>
                          <a:ea typeface="+mn-ea"/>
                          <a:cs typeface="+mn-cs"/>
                        </a:rPr>
                        <a:t>Partitioning in different ways and recombine</a:t>
                      </a:r>
                      <a:endParaRPr lang="en-GB" sz="900" b="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47+25</a:t>
                      </a:r>
                    </a:p>
                    <a:p>
                      <a:r>
                        <a:rPr lang="en-GB" sz="1000" dirty="0" smtClean="0"/>
                        <a:t>       </a:t>
                      </a:r>
                      <a:r>
                        <a:rPr lang="en-GB" sz="1000" b="1" dirty="0" smtClean="0"/>
                        <a:t>47                           25                           60 + 12</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r>
                        <a:rPr lang="en-GB" sz="1000" dirty="0" smtClean="0"/>
                        <a:t>Leading to exchanging:</a:t>
                      </a:r>
                      <a:r>
                        <a:rPr lang="en-GB" sz="1000" baseline="0" dirty="0" smtClean="0"/>
                        <a:t> </a:t>
                      </a:r>
                    </a:p>
                    <a:p>
                      <a:r>
                        <a:rPr lang="en-GB" sz="1000" b="1" baseline="0" dirty="0" smtClean="0"/>
                        <a:t>72</a:t>
                      </a: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tx1"/>
                          </a:solidFill>
                          <a:effectLst/>
                          <a:latin typeface="+mn-lt"/>
                          <a:ea typeface="+mn-ea"/>
                          <a:cs typeface="+mn-cs"/>
                        </a:rPr>
                        <a:t>Expanded written method</a:t>
                      </a:r>
                      <a:endParaRPr lang="en-GB" sz="900" kern="1200" dirty="0" smtClean="0">
                        <a:solidFill>
                          <a:schemeClr val="tx1"/>
                        </a:solidFill>
                        <a:effectLst/>
                        <a:latin typeface="+mn-lt"/>
                        <a:ea typeface="+mn-ea"/>
                        <a:cs typeface="+mn-cs"/>
                      </a:endParaRPr>
                    </a:p>
                    <a:p>
                      <a:r>
                        <a:rPr lang="en-GB" sz="900" baseline="0" dirty="0" smtClean="0"/>
                        <a:t>40 + 7 + 20 + 5 = </a:t>
                      </a:r>
                    </a:p>
                    <a:p>
                      <a:r>
                        <a:rPr lang="en-GB" sz="900" baseline="0" dirty="0" smtClean="0"/>
                        <a:t>40+20 + 7 + 5 = </a:t>
                      </a:r>
                    </a:p>
                    <a:p>
                      <a:r>
                        <a:rPr lang="en-GB" sz="900" baseline="0" dirty="0" smtClean="0"/>
                        <a:t>60 + 12 = 72</a:t>
                      </a:r>
                      <a:r>
                        <a:rPr lang="en-GB" sz="1000" baseline="0" dirty="0" smtClean="0"/>
                        <a:t>                          </a:t>
                      </a:r>
                    </a:p>
                    <a:p>
                      <a:endParaRPr lang="en-GB" sz="10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kern="1200" dirty="0" smtClean="0">
                          <a:solidFill>
                            <a:schemeClr val="tx1"/>
                          </a:solidFill>
                          <a:effectLst/>
                          <a:latin typeface="+mn-lt"/>
                          <a:ea typeface="+mn-ea"/>
                          <a:cs typeface="+mn-cs"/>
                        </a:rPr>
                        <a:t>Missing number problems </a:t>
                      </a:r>
                      <a:r>
                        <a:rPr lang="en-GB" sz="900" kern="1200" dirty="0" smtClean="0">
                          <a:solidFill>
                            <a:schemeClr val="tx1"/>
                          </a:solidFill>
                          <a:effectLst/>
                          <a:latin typeface="+mn-lt"/>
                          <a:ea typeface="+mn-ea"/>
                          <a:cs typeface="+mn-cs"/>
                        </a:rPr>
                        <a:t>using a range of equations as in Year 1 and 2 but with appropriate, larger numbers.</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r>
                        <a:rPr lang="en-GB" sz="900" b="1" u="sng" kern="1200" dirty="0" smtClean="0">
                          <a:solidFill>
                            <a:schemeClr val="tx1"/>
                          </a:solidFill>
                          <a:effectLst/>
                          <a:latin typeface="+mn-lt"/>
                          <a:ea typeface="+mn-ea"/>
                          <a:cs typeface="+mn-cs"/>
                        </a:rPr>
                        <a:t>Partition into tens and ones </a:t>
                      </a:r>
                      <a:endParaRPr lang="en-GB" sz="900" kern="1200" dirty="0" smtClean="0">
                        <a:solidFill>
                          <a:schemeClr val="tx1"/>
                        </a:solidFill>
                        <a:effectLst/>
                        <a:latin typeface="+mn-lt"/>
                        <a:ea typeface="+mn-ea"/>
                        <a:cs typeface="+mn-cs"/>
                      </a:endParaRPr>
                    </a:p>
                    <a:p>
                      <a:pPr lvl="0"/>
                      <a:r>
                        <a:rPr lang="en-GB" sz="900" kern="1200" dirty="0" smtClean="0">
                          <a:solidFill>
                            <a:schemeClr val="tx1"/>
                          </a:solidFill>
                          <a:effectLst/>
                          <a:latin typeface="+mn-lt"/>
                          <a:ea typeface="+mn-ea"/>
                          <a:cs typeface="+mn-cs"/>
                        </a:rPr>
                        <a:t>Partition both numbers and recombine.  </a:t>
                      </a:r>
                    </a:p>
                    <a:p>
                      <a:pPr lvl="0"/>
                      <a:r>
                        <a:rPr lang="en-GB" sz="900" kern="1200" dirty="0" smtClean="0">
                          <a:solidFill>
                            <a:schemeClr val="tx1"/>
                          </a:solidFill>
                          <a:effectLst/>
                          <a:latin typeface="+mn-lt"/>
                          <a:ea typeface="+mn-ea"/>
                          <a:cs typeface="+mn-cs"/>
                        </a:rPr>
                        <a:t>Count on by partitioning the second number only e.g.</a:t>
                      </a:r>
                    </a:p>
                    <a:p>
                      <a:r>
                        <a:rPr lang="en-GB" sz="800" kern="1200" dirty="0" smtClean="0">
                          <a:solidFill>
                            <a:schemeClr val="tx1"/>
                          </a:solidFill>
                          <a:effectLst/>
                          <a:latin typeface="+mn-lt"/>
                          <a:ea typeface="+mn-ea"/>
                          <a:cs typeface="+mn-cs"/>
                        </a:rPr>
                        <a:t>247 + 125 = 247 + 100 + 20+ 5</a:t>
                      </a:r>
                    </a:p>
                    <a:p>
                      <a:r>
                        <a:rPr lang="en-GB" sz="800" kern="1200" dirty="0" smtClean="0">
                          <a:solidFill>
                            <a:schemeClr val="tx1"/>
                          </a:solidFill>
                          <a:effectLst/>
                          <a:latin typeface="+mn-lt"/>
                          <a:ea typeface="+mn-ea"/>
                          <a:cs typeface="+mn-cs"/>
                        </a:rPr>
                        <a:t>             = 347 + 20 </a:t>
                      </a:r>
                      <a:r>
                        <a:rPr lang="en-GB" sz="800" kern="1200" baseline="0" dirty="0" smtClean="0">
                          <a:solidFill>
                            <a:schemeClr val="tx1"/>
                          </a:solidFill>
                          <a:effectLst/>
                          <a:latin typeface="+mn-lt"/>
                          <a:ea typeface="+mn-ea"/>
                          <a:cs typeface="+mn-cs"/>
                        </a:rPr>
                        <a:t> + 5</a:t>
                      </a:r>
                    </a:p>
                    <a:p>
                      <a:r>
                        <a:rPr lang="en-GB" sz="800" kern="1200" baseline="0" dirty="0" smtClean="0">
                          <a:solidFill>
                            <a:schemeClr val="tx1"/>
                          </a:solidFill>
                          <a:effectLst/>
                          <a:latin typeface="+mn-lt"/>
                          <a:ea typeface="+mn-ea"/>
                          <a:cs typeface="+mn-cs"/>
                        </a:rPr>
                        <a:t>             = 367 + 5</a:t>
                      </a:r>
                    </a:p>
                    <a:p>
                      <a:r>
                        <a:rPr lang="en-GB" sz="800" kern="1200" baseline="0" dirty="0" smtClean="0">
                          <a:solidFill>
                            <a:schemeClr val="tx1"/>
                          </a:solidFill>
                          <a:effectLst/>
                          <a:latin typeface="+mn-lt"/>
                          <a:ea typeface="+mn-ea"/>
                          <a:cs typeface="+mn-cs"/>
                        </a:rPr>
                        <a:t>             = 372</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need to be secure adding multiples of 100 and 10 to any three-digit number including those that are not multiples of 10.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dirty="0" smtClean="0"/>
                        <a:t>Towards</a:t>
                      </a:r>
                      <a:r>
                        <a:rPr lang="en-GB" sz="900" b="1" u="sng" baseline="0" dirty="0" smtClean="0"/>
                        <a:t> a Written Method</a:t>
                      </a:r>
                      <a:endParaRPr lang="en-GB" sz="900" b="1" u="sng"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addition modelled with place value counters (</a:t>
                      </a:r>
                      <a:r>
                        <a:rPr lang="en-GB" sz="900" baseline="0" dirty="0" err="1" smtClean="0"/>
                        <a:t>Dienes</a:t>
                      </a:r>
                      <a:r>
                        <a:rPr lang="en-GB" sz="900" baseline="0" dirty="0" smtClean="0"/>
                        <a:t> could be used for those who need a less abstract representation)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Leading to children understanding the exchange between tens and ones.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Some children may begin to use a formal columnar algorithm, initially introduced alongside the expanded method. The formal method should be seen as a more streamlined version of the expanded method, not a new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txBody>
                  <a:tcPr/>
                </a:tc>
              </a:tr>
            </a:tbl>
          </a:graphicData>
        </a:graphic>
      </p:graphicFrame>
      <p:pic>
        <p:nvPicPr>
          <p:cNvPr id="25" name="Picture 24"/>
          <p:cNvPicPr>
            <a:picLocks noChangeAspect="1"/>
          </p:cNvPicPr>
          <p:nvPr/>
        </p:nvPicPr>
        <p:blipFill>
          <a:blip r:embed="rId3"/>
          <a:stretch>
            <a:fillRect/>
          </a:stretch>
        </p:blipFill>
        <p:spPr>
          <a:xfrm>
            <a:off x="267705" y="2780928"/>
            <a:ext cx="1263774" cy="643376"/>
          </a:xfrm>
          <a:prstGeom prst="rect">
            <a:avLst/>
          </a:prstGeom>
        </p:spPr>
      </p:pic>
      <p:pic>
        <p:nvPicPr>
          <p:cNvPr id="26" name="Picture 25"/>
          <p:cNvPicPr>
            <a:picLocks noChangeAspect="1"/>
          </p:cNvPicPr>
          <p:nvPr/>
        </p:nvPicPr>
        <p:blipFill>
          <a:blip r:embed="rId4"/>
          <a:stretch>
            <a:fillRect/>
          </a:stretch>
        </p:blipFill>
        <p:spPr>
          <a:xfrm>
            <a:off x="1669420" y="2780928"/>
            <a:ext cx="791146" cy="529177"/>
          </a:xfrm>
          <a:prstGeom prst="rect">
            <a:avLst/>
          </a:prstGeom>
        </p:spPr>
      </p:pic>
      <p:pic>
        <p:nvPicPr>
          <p:cNvPr id="27" name="Picture 26"/>
          <p:cNvPicPr>
            <a:picLocks noChangeAspect="1"/>
          </p:cNvPicPr>
          <p:nvPr/>
        </p:nvPicPr>
        <p:blipFill>
          <a:blip r:embed="rId5"/>
          <a:stretch>
            <a:fillRect/>
          </a:stretch>
        </p:blipFill>
        <p:spPr>
          <a:xfrm>
            <a:off x="199117" y="3766256"/>
            <a:ext cx="2500675" cy="149944"/>
          </a:xfrm>
          <a:prstGeom prst="rect">
            <a:avLst/>
          </a:prstGeom>
        </p:spPr>
      </p:pic>
      <p:pic>
        <p:nvPicPr>
          <p:cNvPr id="28" name="Picture 27"/>
          <p:cNvPicPr/>
          <p:nvPr/>
        </p:nvPicPr>
        <p:blipFill>
          <a:blip r:embed="rId6"/>
          <a:srcRect/>
          <a:stretch>
            <a:fillRect/>
          </a:stretch>
        </p:blipFill>
        <p:spPr bwMode="auto">
          <a:xfrm>
            <a:off x="199117" y="4618491"/>
            <a:ext cx="2009775" cy="247650"/>
          </a:xfrm>
          <a:prstGeom prst="rect">
            <a:avLst/>
          </a:prstGeom>
          <a:noFill/>
          <a:ln w="9525">
            <a:noFill/>
            <a:miter lim="800000"/>
            <a:headEnd/>
            <a:tailEnd/>
          </a:ln>
        </p:spPr>
      </p:pic>
      <p:pic>
        <p:nvPicPr>
          <p:cNvPr id="32" name="Picture 31"/>
          <p:cNvPicPr>
            <a:picLocks noChangeAspect="1"/>
          </p:cNvPicPr>
          <p:nvPr/>
        </p:nvPicPr>
        <p:blipFill>
          <a:blip r:embed="rId7"/>
          <a:stretch>
            <a:fillRect/>
          </a:stretch>
        </p:blipFill>
        <p:spPr>
          <a:xfrm>
            <a:off x="3933755" y="4202207"/>
            <a:ext cx="464759" cy="497721"/>
          </a:xfrm>
          <a:prstGeom prst="rect">
            <a:avLst/>
          </a:prstGeom>
        </p:spPr>
      </p:pic>
      <p:pic>
        <p:nvPicPr>
          <p:cNvPr id="33" name="Picture 32"/>
          <p:cNvPicPr>
            <a:picLocks noChangeAspect="1"/>
          </p:cNvPicPr>
          <p:nvPr/>
        </p:nvPicPr>
        <p:blipFill>
          <a:blip r:embed="rId8"/>
          <a:stretch>
            <a:fillRect/>
          </a:stretch>
        </p:blipFill>
        <p:spPr>
          <a:xfrm>
            <a:off x="2966197" y="4253198"/>
            <a:ext cx="836327" cy="496244"/>
          </a:xfrm>
          <a:prstGeom prst="rect">
            <a:avLst/>
          </a:prstGeom>
        </p:spPr>
      </p:pic>
      <p:pic>
        <p:nvPicPr>
          <p:cNvPr id="34" name="Picture 33"/>
          <p:cNvPicPr/>
          <p:nvPr/>
        </p:nvPicPr>
        <p:blipFill>
          <a:blip r:embed="rId9"/>
          <a:srcRect/>
          <a:stretch>
            <a:fillRect/>
          </a:stretch>
        </p:blipFill>
        <p:spPr bwMode="auto">
          <a:xfrm>
            <a:off x="4232901" y="1484784"/>
            <a:ext cx="1758950" cy="533400"/>
          </a:xfrm>
          <a:prstGeom prst="rect">
            <a:avLst/>
          </a:prstGeom>
          <a:noFill/>
          <a:ln w="9525">
            <a:noFill/>
            <a:miter lim="800000"/>
            <a:headEnd/>
            <a:tailEnd/>
          </a:ln>
        </p:spPr>
      </p:pic>
      <p:pic>
        <p:nvPicPr>
          <p:cNvPr id="35" name="Picture 34"/>
          <p:cNvPicPr>
            <a:picLocks noChangeAspect="1"/>
          </p:cNvPicPr>
          <p:nvPr/>
        </p:nvPicPr>
        <p:blipFill>
          <a:blip r:embed="rId10"/>
          <a:stretch>
            <a:fillRect/>
          </a:stretch>
        </p:blipFill>
        <p:spPr>
          <a:xfrm>
            <a:off x="4685164" y="4151242"/>
            <a:ext cx="1306687" cy="700156"/>
          </a:xfrm>
          <a:prstGeom prst="rect">
            <a:avLst/>
          </a:prstGeom>
        </p:spPr>
      </p:pic>
      <p:pic>
        <p:nvPicPr>
          <p:cNvPr id="36" name="Picture 35"/>
          <p:cNvPicPr>
            <a:picLocks noChangeAspect="1"/>
          </p:cNvPicPr>
          <p:nvPr/>
        </p:nvPicPr>
        <p:blipFill>
          <a:blip r:embed="rId11"/>
          <a:stretch>
            <a:fillRect/>
          </a:stretch>
        </p:blipFill>
        <p:spPr>
          <a:xfrm>
            <a:off x="3128231" y="5172114"/>
            <a:ext cx="1083729" cy="608761"/>
          </a:xfrm>
          <a:prstGeom prst="rect">
            <a:avLst/>
          </a:prstGeom>
        </p:spPr>
      </p:pic>
      <p:sp>
        <p:nvSpPr>
          <p:cNvPr id="37" name="Plus 36"/>
          <p:cNvSpPr/>
          <p:nvPr/>
        </p:nvSpPr>
        <p:spPr>
          <a:xfrm>
            <a:off x="3795343" y="4273172"/>
            <a:ext cx="144325" cy="196296"/>
          </a:xfrm>
          <a:prstGeom prst="mathPlus">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8" name="Equal 37"/>
          <p:cNvSpPr/>
          <p:nvPr/>
        </p:nvSpPr>
        <p:spPr>
          <a:xfrm>
            <a:off x="4426608" y="4283425"/>
            <a:ext cx="212116" cy="175790"/>
          </a:xfrm>
          <a:prstGeom prst="mathEqual">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pic>
        <p:nvPicPr>
          <p:cNvPr id="42" name="Picture 41"/>
          <p:cNvPicPr>
            <a:picLocks noChangeAspect="1"/>
          </p:cNvPicPr>
          <p:nvPr/>
        </p:nvPicPr>
        <p:blipFill>
          <a:blip r:embed="rId12"/>
          <a:stretch>
            <a:fillRect/>
          </a:stretch>
        </p:blipFill>
        <p:spPr>
          <a:xfrm>
            <a:off x="4658106" y="5877272"/>
            <a:ext cx="1032521" cy="648072"/>
          </a:xfrm>
          <a:prstGeom prst="rect">
            <a:avLst/>
          </a:prstGeom>
        </p:spPr>
      </p:pic>
      <p:pic>
        <p:nvPicPr>
          <p:cNvPr id="45" name="Picture 44"/>
          <p:cNvPicPr>
            <a:picLocks noChangeAspect="1"/>
          </p:cNvPicPr>
          <p:nvPr/>
        </p:nvPicPr>
        <p:blipFill>
          <a:blip r:embed="rId13"/>
          <a:stretch>
            <a:fillRect/>
          </a:stretch>
        </p:blipFill>
        <p:spPr>
          <a:xfrm>
            <a:off x="7645911" y="2932641"/>
            <a:ext cx="1052978" cy="563853"/>
          </a:xfrm>
          <a:prstGeom prst="rect">
            <a:avLst/>
          </a:prstGeom>
        </p:spPr>
      </p:pic>
      <p:pic>
        <p:nvPicPr>
          <p:cNvPr id="46" name="Picture 45"/>
          <p:cNvPicPr>
            <a:picLocks noChangeAspect="1"/>
          </p:cNvPicPr>
          <p:nvPr/>
        </p:nvPicPr>
        <p:blipFill>
          <a:blip r:embed="rId14"/>
          <a:stretch>
            <a:fillRect/>
          </a:stretch>
        </p:blipFill>
        <p:spPr>
          <a:xfrm>
            <a:off x="7838107" y="3399698"/>
            <a:ext cx="461123" cy="907835"/>
          </a:xfrm>
          <a:prstGeom prst="rect">
            <a:avLst/>
          </a:prstGeom>
        </p:spPr>
      </p:pic>
      <p:pic>
        <p:nvPicPr>
          <p:cNvPr id="48" name="Picture 47"/>
          <p:cNvPicPr>
            <a:picLocks noChangeAspect="1"/>
          </p:cNvPicPr>
          <p:nvPr/>
        </p:nvPicPr>
        <p:blipFill>
          <a:blip r:embed="rId15"/>
          <a:stretch>
            <a:fillRect/>
          </a:stretch>
        </p:blipFill>
        <p:spPr>
          <a:xfrm>
            <a:off x="7058995" y="6199103"/>
            <a:ext cx="372146" cy="528839"/>
          </a:xfrm>
          <a:prstGeom prst="rect">
            <a:avLst/>
          </a:prstGeom>
        </p:spPr>
      </p:pic>
      <p:pic>
        <p:nvPicPr>
          <p:cNvPr id="51" name="Picture 50"/>
          <p:cNvPicPr>
            <a:picLocks noChangeAspect="1"/>
          </p:cNvPicPr>
          <p:nvPr/>
        </p:nvPicPr>
        <p:blipFill>
          <a:blip r:embed="rId16"/>
          <a:stretch>
            <a:fillRect/>
          </a:stretch>
        </p:blipFill>
        <p:spPr>
          <a:xfrm>
            <a:off x="4232900" y="2564904"/>
            <a:ext cx="1716125" cy="367106"/>
          </a:xfrm>
          <a:prstGeom prst="rect">
            <a:avLst/>
          </a:prstGeom>
        </p:spPr>
      </p:pic>
      <p:pic>
        <p:nvPicPr>
          <p:cNvPr id="52" name="Picture 51"/>
          <p:cNvPicPr>
            <a:picLocks noChangeAspect="1"/>
          </p:cNvPicPr>
          <p:nvPr/>
        </p:nvPicPr>
        <p:blipFill>
          <a:blip r:embed="rId17"/>
          <a:stretch>
            <a:fillRect/>
          </a:stretch>
        </p:blipFill>
        <p:spPr>
          <a:xfrm>
            <a:off x="4632294" y="3310105"/>
            <a:ext cx="1316732" cy="369632"/>
          </a:xfrm>
          <a:prstGeom prst="rect">
            <a:avLst/>
          </a:prstGeom>
        </p:spPr>
      </p:pic>
      <p:pic>
        <p:nvPicPr>
          <p:cNvPr id="54" name="Picture 53"/>
          <p:cNvPicPr>
            <a:picLocks noChangeAspect="1"/>
          </p:cNvPicPr>
          <p:nvPr/>
        </p:nvPicPr>
        <p:blipFill>
          <a:blip r:embed="rId18"/>
          <a:stretch>
            <a:fillRect/>
          </a:stretch>
        </p:blipFill>
        <p:spPr>
          <a:xfrm>
            <a:off x="6223925" y="3021488"/>
            <a:ext cx="1370620" cy="1286045"/>
          </a:xfrm>
          <a:prstGeom prst="rect">
            <a:avLst/>
          </a:prstGeom>
        </p:spPr>
      </p:pic>
      <p:pic>
        <p:nvPicPr>
          <p:cNvPr id="56" name="Picture 55"/>
          <p:cNvPicPr>
            <a:picLocks noChangeAspect="1"/>
          </p:cNvPicPr>
          <p:nvPr/>
        </p:nvPicPr>
        <p:blipFill>
          <a:blip r:embed="rId19"/>
          <a:stretch>
            <a:fillRect/>
          </a:stretch>
        </p:blipFill>
        <p:spPr>
          <a:xfrm>
            <a:off x="6190903" y="4579426"/>
            <a:ext cx="1226689" cy="897068"/>
          </a:xfrm>
          <a:prstGeom prst="rect">
            <a:avLst/>
          </a:prstGeom>
        </p:spPr>
      </p:pic>
      <p:pic>
        <p:nvPicPr>
          <p:cNvPr id="57" name="Picture 56"/>
          <p:cNvPicPr>
            <a:picLocks noChangeAspect="1"/>
          </p:cNvPicPr>
          <p:nvPr/>
        </p:nvPicPr>
        <p:blipFill>
          <a:blip r:embed="rId20"/>
          <a:stretch>
            <a:fillRect/>
          </a:stretch>
        </p:blipFill>
        <p:spPr>
          <a:xfrm>
            <a:off x="7606150" y="4579426"/>
            <a:ext cx="1266450" cy="951962"/>
          </a:xfrm>
          <a:prstGeom prst="rect">
            <a:avLst/>
          </a:prstGeom>
        </p:spPr>
      </p:pic>
      <p:cxnSp>
        <p:nvCxnSpPr>
          <p:cNvPr id="59" name="Straight Arrow Connector 58"/>
          <p:cNvCxnSpPr/>
          <p:nvPr/>
        </p:nvCxnSpPr>
        <p:spPr>
          <a:xfrm>
            <a:off x="7262581" y="4941168"/>
            <a:ext cx="417201" cy="0"/>
          </a:xfrm>
          <a:prstGeom prst="straightConnector1">
            <a:avLst/>
          </a:prstGeom>
          <a:ln>
            <a:tailEnd type="triangle"/>
          </a:ln>
        </p:spPr>
        <p:style>
          <a:lnRef idx="3">
            <a:schemeClr val="accent1"/>
          </a:lnRef>
          <a:fillRef idx="0">
            <a:schemeClr val="accent1"/>
          </a:fillRef>
          <a:effectRef idx="2">
            <a:schemeClr val="accent1"/>
          </a:effectRef>
          <a:fontRef idx="minor">
            <a:schemeClr val="tx1"/>
          </a:fontRef>
        </p:style>
      </p:cxnSp>
      <p:sp>
        <p:nvSpPr>
          <p:cNvPr id="2" name="TextBox 1"/>
          <p:cNvSpPr txBox="1"/>
          <p:nvPr/>
        </p:nvSpPr>
        <p:spPr>
          <a:xfrm>
            <a:off x="4173142" y="-69808"/>
            <a:ext cx="1368152" cy="246221"/>
          </a:xfrm>
          <a:prstGeom prst="rect">
            <a:avLst/>
          </a:prstGeom>
          <a:noFill/>
        </p:spPr>
        <p:txBody>
          <a:bodyPr wrap="square" rtlCol="0">
            <a:spAutoFit/>
          </a:bodyPr>
          <a:lstStyle/>
          <a:p>
            <a:r>
              <a:rPr lang="en-GB" sz="1000" b="1" dirty="0" smtClean="0"/>
              <a:t>Addition</a:t>
            </a:r>
            <a:endParaRPr lang="en-GB" sz="1000" b="1" dirty="0"/>
          </a:p>
        </p:txBody>
      </p:sp>
    </p:spTree>
    <p:extLst>
      <p:ext uri="{BB962C8B-B14F-4D97-AF65-F5344CB8AC3E}">
        <p14:creationId xmlns:p14="http://schemas.microsoft.com/office/powerpoint/2010/main" val="379399522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96375409"/>
              </p:ext>
            </p:extLst>
          </p:nvPr>
        </p:nvGraphicFramePr>
        <p:xfrm>
          <a:off x="107504" y="260648"/>
          <a:ext cx="8856984" cy="6383682"/>
        </p:xfrm>
        <a:graphic>
          <a:graphicData uri="http://schemas.openxmlformats.org/drawingml/2006/table">
            <a:tbl>
              <a:tblPr firstRow="1" bandRow="1">
                <a:tableStyleId>{5940675A-B579-460E-94D1-54222C63F5DA}</a:tableStyleId>
              </a:tblPr>
              <a:tblGrid>
                <a:gridCol w="2808312"/>
                <a:gridCol w="3240360"/>
                <a:gridCol w="2808312"/>
              </a:tblGrid>
              <a:tr h="246774">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6017922">
                <a:tc>
                  <a:txBody>
                    <a:bodyPr/>
                    <a:lstStyle/>
                    <a:p>
                      <a:r>
                        <a:rPr lang="en-GB" sz="1000" baseline="0" dirty="0" smtClean="0"/>
                        <a:t>Missing number/digit problems.</a:t>
                      </a:r>
                    </a:p>
                    <a:p>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Expanded</a:t>
                      </a:r>
                      <a:r>
                        <a:rPr lang="en-GB" sz="1000" baseline="0" dirty="0" smtClean="0"/>
                        <a:t> column addition modelled with place value counters, progressing to calculations with 4-digit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endParaRPr lang="en-GB" sz="900" b="1" u="sng" kern="1200" dirty="0" smtClean="0">
                        <a:solidFill>
                          <a:schemeClr val="tx1"/>
                        </a:solidFill>
                        <a:effectLst/>
                        <a:latin typeface="+mn-lt"/>
                        <a:ea typeface="+mn-ea"/>
                        <a:cs typeface="+mn-cs"/>
                      </a:endParaRPr>
                    </a:p>
                    <a:p>
                      <a:r>
                        <a:rPr lang="en-GB" sz="900" b="1" u="sng" kern="1200" dirty="0" smtClean="0">
                          <a:solidFill>
                            <a:schemeClr val="tx1"/>
                          </a:solidFill>
                          <a:effectLst/>
                          <a:latin typeface="+mn-lt"/>
                          <a:ea typeface="+mn-ea"/>
                          <a:cs typeface="+mn-cs"/>
                        </a:rPr>
                        <a:t>Compact written method</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Extend to numbers with at least four digits. </a:t>
                      </a: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r>
                        <a:rPr lang="en-GB" sz="1100" b="1" kern="1200" dirty="0" smtClean="0">
                          <a:solidFill>
                            <a:schemeClr val="tx1"/>
                          </a:solidFill>
                          <a:effectLst/>
                          <a:latin typeface="+mn-lt"/>
                          <a:ea typeface="+mn-ea"/>
                          <a:cs typeface="+mn-cs"/>
                        </a:rPr>
                        <a:t>Children should be able to make the choice of reverting to expanded methods if experiencing any difficulty.</a:t>
                      </a: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Extend to decimals and adding several numbers (with different numbers of digits).</a:t>
                      </a:r>
                    </a:p>
                    <a:p>
                      <a:r>
                        <a:rPr lang="en-GB" sz="900" kern="1200" dirty="0" smtClean="0">
                          <a:solidFill>
                            <a:schemeClr val="tx1"/>
                          </a:solidFill>
                          <a:effectLst/>
                          <a:latin typeface="+mn-lt"/>
                          <a:ea typeface="+mn-ea"/>
                          <a:cs typeface="+mn-cs"/>
                        </a:rPr>
                        <a:t>     72.8</a:t>
                      </a:r>
                    </a:p>
                    <a:p>
                      <a:r>
                        <a:rPr lang="en-GB" sz="900" kern="1200" dirty="0" smtClean="0">
                          <a:solidFill>
                            <a:schemeClr val="tx1"/>
                          </a:solidFill>
                          <a:effectLst/>
                          <a:latin typeface="+mn-lt"/>
                          <a:ea typeface="+mn-ea"/>
                          <a:cs typeface="+mn-cs"/>
                        </a:rPr>
                        <a:t> </a:t>
                      </a:r>
                      <a:r>
                        <a:rPr lang="en-GB" sz="900" u="sng" kern="1200" dirty="0" smtClean="0">
                          <a:solidFill>
                            <a:schemeClr val="tx1"/>
                          </a:solidFill>
                          <a:effectLst/>
                          <a:latin typeface="+mn-lt"/>
                          <a:ea typeface="+mn-ea"/>
                          <a:cs typeface="+mn-cs"/>
                        </a:rPr>
                        <a:t>+ 54.6</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900" u="sng" kern="1200" dirty="0" smtClean="0">
                          <a:solidFill>
                            <a:schemeClr val="tx1"/>
                          </a:solidFill>
                          <a:effectLst/>
                          <a:latin typeface="+mn-lt"/>
                          <a:ea typeface="+mn-ea"/>
                          <a:cs typeface="+mn-cs"/>
                        </a:rPr>
                        <a:t>127.4</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1  1</a:t>
                      </a:r>
                      <a:endParaRPr lang="en-GB" sz="1000" baseline="0" dirty="0" smtClean="0"/>
                    </a:p>
                  </a:txBody>
                  <a:tcPr/>
                </a:tc>
                <a:tc>
                  <a:txBody>
                    <a:bodyPr/>
                    <a:lstStyle/>
                    <a:p>
                      <a:r>
                        <a:rPr lang="en-GB" sz="1000" baseline="0" dirty="0" smtClean="0"/>
                        <a:t>Missing number/digit problems.</a:t>
                      </a:r>
                    </a:p>
                    <a:p>
                      <a:endParaRPr lang="en-GB" sz="1000" b="1" u="sng" baseline="0" dirty="0" smtClean="0"/>
                    </a:p>
                    <a:p>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(progressing to more than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As year 4, progressing when understanding of the expanded method is secure, children will move on to the formal columnar method for whole numbers and decimal numbers as an efficient written algorithm.</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0" u="none" baseline="0" dirty="0" smtClean="0"/>
                    </a:p>
                    <a:p>
                      <a:r>
                        <a:rPr lang="en-GB" sz="1000" kern="1200" dirty="0" smtClean="0">
                          <a:solidFill>
                            <a:schemeClr val="tx1"/>
                          </a:solidFill>
                          <a:effectLst/>
                          <a:latin typeface="+mn-lt"/>
                          <a:ea typeface="+mn-ea"/>
                          <a:cs typeface="+mn-cs"/>
                        </a:rPr>
                        <a:t> </a:t>
                      </a:r>
                    </a:p>
                    <a:p>
                      <a:r>
                        <a:rPr lang="en-GB" sz="1000" kern="1200" dirty="0" smtClean="0">
                          <a:solidFill>
                            <a:srgbClr val="FF0000"/>
                          </a:solidFill>
                          <a:effectLst/>
                          <a:latin typeface="+mn-lt"/>
                          <a:ea typeface="+mn-ea"/>
                          <a:cs typeface="+mn-cs"/>
                        </a:rPr>
                        <a:t>    172.83</a:t>
                      </a:r>
                    </a:p>
                    <a:p>
                      <a:r>
                        <a:rPr lang="en-GB" sz="1000" kern="1200" dirty="0" smtClean="0">
                          <a:solidFill>
                            <a:srgbClr val="FF0000"/>
                          </a:solidFill>
                          <a:effectLst/>
                          <a:latin typeface="+mn-lt"/>
                          <a:ea typeface="+mn-ea"/>
                          <a:cs typeface="+mn-cs"/>
                        </a:rPr>
                        <a:t> </a:t>
                      </a:r>
                      <a:r>
                        <a:rPr lang="en-GB" sz="1000" u="none" kern="1200" dirty="0" smtClean="0">
                          <a:solidFill>
                            <a:srgbClr val="FF0000"/>
                          </a:solidFill>
                          <a:effectLst/>
                          <a:latin typeface="+mn-lt"/>
                          <a:ea typeface="+mn-ea"/>
                          <a:cs typeface="+mn-cs"/>
                        </a:rPr>
                        <a:t>+</a:t>
                      </a:r>
                      <a:r>
                        <a:rPr lang="en-GB" sz="1000" u="sng" kern="1200" dirty="0" smtClean="0">
                          <a:solidFill>
                            <a:srgbClr val="FF0000"/>
                          </a:solidFill>
                          <a:effectLst/>
                          <a:latin typeface="+mn-lt"/>
                          <a:ea typeface="+mn-ea"/>
                          <a:cs typeface="+mn-cs"/>
                        </a:rPr>
                        <a:t>   54.68</a:t>
                      </a:r>
                      <a:endParaRPr lang="en-GB" sz="1000" kern="1200" dirty="0" smtClean="0">
                        <a:solidFill>
                          <a:srgbClr val="FF0000"/>
                        </a:solidFill>
                        <a:effectLst/>
                        <a:latin typeface="+mn-lt"/>
                        <a:ea typeface="+mn-ea"/>
                        <a:cs typeface="+mn-cs"/>
                      </a:endParaRPr>
                    </a:p>
                    <a:p>
                      <a:r>
                        <a:rPr lang="en-GB" sz="1000" kern="1200" dirty="0" smtClean="0">
                          <a:solidFill>
                            <a:srgbClr val="FF0000"/>
                          </a:solidFill>
                          <a:effectLst/>
                          <a:latin typeface="+mn-lt"/>
                          <a:ea typeface="+mn-ea"/>
                          <a:cs typeface="+mn-cs"/>
                        </a:rPr>
                        <a:t>  </a:t>
                      </a:r>
                      <a:r>
                        <a:rPr lang="en-GB" sz="1000" u="sng" kern="1200" dirty="0" smtClean="0">
                          <a:solidFill>
                            <a:srgbClr val="FF0000"/>
                          </a:solidFill>
                          <a:effectLst/>
                          <a:latin typeface="+mn-lt"/>
                          <a:ea typeface="+mn-ea"/>
                          <a:cs typeface="+mn-cs"/>
                        </a:rPr>
                        <a:t>  227.51</a:t>
                      </a:r>
                      <a:endParaRPr lang="en-GB" sz="1000" kern="1200" dirty="0" smtClean="0">
                        <a:solidFill>
                          <a:srgbClr val="FF0000"/>
                        </a:solidFill>
                        <a:effectLst/>
                        <a:latin typeface="+mn-lt"/>
                        <a:ea typeface="+mn-ea"/>
                        <a:cs typeface="+mn-cs"/>
                      </a:endParaRPr>
                    </a:p>
                    <a:p>
                      <a:r>
                        <a:rPr lang="en-GB" sz="1000" kern="1200" dirty="0" smtClean="0">
                          <a:solidFill>
                            <a:srgbClr val="FF0000"/>
                          </a:solidFill>
                          <a:effectLst/>
                          <a:latin typeface="+mn-lt"/>
                          <a:ea typeface="+mn-ea"/>
                          <a:cs typeface="+mn-cs"/>
                        </a:rPr>
                        <a:t>     1  1 1</a:t>
                      </a:r>
                      <a:endParaRPr lang="en-GB" sz="1000" dirty="0" smtClean="0">
                        <a:solidFill>
                          <a:srgbClr val="FF0000"/>
                        </a:solidFill>
                      </a:endParaRPr>
                    </a:p>
                    <a:p>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Place value counters can be used alongside the columnar method to develop understanding of addition with decimal numbers. </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txBody>
                  <a:tcPr/>
                </a:tc>
                <a:tc>
                  <a:txBody>
                    <a:bodyPr/>
                    <a:lstStyle/>
                    <a:p>
                      <a:r>
                        <a:rPr lang="en-GB" sz="1000" kern="1200" dirty="0" smtClean="0">
                          <a:solidFill>
                            <a:schemeClr val="tx1"/>
                          </a:solidFill>
                          <a:effectLst/>
                          <a:latin typeface="+mn-lt"/>
                          <a:ea typeface="+mn-ea"/>
                          <a:cs typeface="+mn-cs"/>
                        </a:rPr>
                        <a:t>Missing number/digit</a:t>
                      </a:r>
                      <a:r>
                        <a:rPr lang="en-GB" sz="1000" kern="1200" baseline="0" dirty="0" smtClean="0">
                          <a:solidFill>
                            <a:schemeClr val="tx1"/>
                          </a:solidFill>
                          <a:effectLst/>
                          <a:latin typeface="+mn-lt"/>
                          <a:ea typeface="+mn-ea"/>
                          <a:cs typeface="+mn-cs"/>
                        </a:rPr>
                        <a:t> problems:.</a:t>
                      </a:r>
                    </a:p>
                    <a:p>
                      <a:endParaRPr lang="en-GB" sz="1000" b="1" u="sng"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As year 5, progressing to larger numbers, aiming for both conceptual understanding and procedural fluency with columnar method to be secured. </a:t>
                      </a:r>
                    </a:p>
                    <a:p>
                      <a:r>
                        <a:rPr lang="en-GB" sz="1000" baseline="0" dirty="0" smtClean="0"/>
                        <a:t>Continue calculating with decimals, including those with different numbers of decimal places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Problem Solving</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Teachers should ensure that pupils have the opportunity to apply their knowledge in a variety of contexts and problems (exploring cross curricular links) to deepen their understanding.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t>
                      </a:r>
                      <a:endParaRPr lang="en-GB" sz="1000" dirty="0" smtClean="0"/>
                    </a:p>
                  </a:txBody>
                  <a:tcPr/>
                </a:tc>
              </a:tr>
            </a:tbl>
          </a:graphicData>
        </a:graphic>
      </p:graphicFrame>
      <p:pic>
        <p:nvPicPr>
          <p:cNvPr id="21" name="Picture 20"/>
          <p:cNvPicPr>
            <a:picLocks noChangeAspect="1"/>
          </p:cNvPicPr>
          <p:nvPr/>
        </p:nvPicPr>
        <p:blipFill>
          <a:blip r:embed="rId2"/>
          <a:stretch>
            <a:fillRect/>
          </a:stretch>
        </p:blipFill>
        <p:spPr>
          <a:xfrm>
            <a:off x="214282" y="1628800"/>
            <a:ext cx="1370620" cy="1286045"/>
          </a:xfrm>
          <a:prstGeom prst="rect">
            <a:avLst/>
          </a:prstGeom>
        </p:spPr>
      </p:pic>
      <p:pic>
        <p:nvPicPr>
          <p:cNvPr id="22" name="Picture 21"/>
          <p:cNvPicPr>
            <a:picLocks noChangeAspect="1"/>
          </p:cNvPicPr>
          <p:nvPr/>
        </p:nvPicPr>
        <p:blipFill>
          <a:blip r:embed="rId3"/>
          <a:stretch>
            <a:fillRect/>
          </a:stretch>
        </p:blipFill>
        <p:spPr>
          <a:xfrm>
            <a:off x="1591916" y="1707969"/>
            <a:ext cx="1052978" cy="563853"/>
          </a:xfrm>
          <a:prstGeom prst="rect">
            <a:avLst/>
          </a:prstGeom>
        </p:spPr>
      </p:pic>
      <p:pic>
        <p:nvPicPr>
          <p:cNvPr id="23" name="Picture 22"/>
          <p:cNvPicPr>
            <a:picLocks noChangeAspect="1"/>
          </p:cNvPicPr>
          <p:nvPr/>
        </p:nvPicPr>
        <p:blipFill>
          <a:blip r:embed="rId4"/>
          <a:stretch>
            <a:fillRect/>
          </a:stretch>
        </p:blipFill>
        <p:spPr>
          <a:xfrm>
            <a:off x="1784112" y="2271822"/>
            <a:ext cx="461123" cy="907835"/>
          </a:xfrm>
          <a:prstGeom prst="rect">
            <a:avLst/>
          </a:prstGeom>
        </p:spPr>
      </p:pic>
      <p:pic>
        <p:nvPicPr>
          <p:cNvPr id="2" name="Picture 1"/>
          <p:cNvPicPr>
            <a:picLocks noChangeAspect="1"/>
          </p:cNvPicPr>
          <p:nvPr/>
        </p:nvPicPr>
        <p:blipFill>
          <a:blip r:embed="rId5"/>
          <a:stretch>
            <a:fillRect/>
          </a:stretch>
        </p:blipFill>
        <p:spPr>
          <a:xfrm>
            <a:off x="390030" y="3853308"/>
            <a:ext cx="1855205" cy="1187219"/>
          </a:xfrm>
          <a:prstGeom prst="rect">
            <a:avLst/>
          </a:prstGeom>
        </p:spPr>
      </p:pic>
      <p:sp>
        <p:nvSpPr>
          <p:cNvPr id="3" name="TextBox 2"/>
          <p:cNvSpPr txBox="1"/>
          <p:nvPr/>
        </p:nvSpPr>
        <p:spPr>
          <a:xfrm>
            <a:off x="3857315" y="-92664"/>
            <a:ext cx="1584176" cy="369332"/>
          </a:xfrm>
          <a:prstGeom prst="rect">
            <a:avLst/>
          </a:prstGeom>
          <a:noFill/>
        </p:spPr>
        <p:txBody>
          <a:bodyPr wrap="square" rtlCol="0">
            <a:spAutoFit/>
          </a:bodyPr>
          <a:lstStyle/>
          <a:p>
            <a:r>
              <a:rPr lang="en-GB" dirty="0"/>
              <a:t>Addition</a:t>
            </a:r>
          </a:p>
        </p:txBody>
      </p:sp>
    </p:spTree>
    <p:extLst>
      <p:ext uri="{BB962C8B-B14F-4D97-AF65-F5344CB8AC3E}">
        <p14:creationId xmlns:p14="http://schemas.microsoft.com/office/powerpoint/2010/main" val="136197490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Subtraction</a:t>
            </a:r>
            <a:endParaRPr lang="en-GB" dirty="0"/>
          </a:p>
        </p:txBody>
      </p:sp>
    </p:spTree>
    <p:extLst>
      <p:ext uri="{BB962C8B-B14F-4D97-AF65-F5344CB8AC3E}">
        <p14:creationId xmlns:p14="http://schemas.microsoft.com/office/powerpoint/2010/main" val="35912000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74642812"/>
              </p:ext>
            </p:extLst>
          </p:nvPr>
        </p:nvGraphicFramePr>
        <p:xfrm>
          <a:off x="138691" y="558682"/>
          <a:ext cx="8856984" cy="6133024"/>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767264">
                <a:tc>
                  <a:txBody>
                    <a:bodyPr/>
                    <a:lstStyle/>
                    <a:p>
                      <a:r>
                        <a:rPr lang="en-GB" sz="1000" baseline="0" dirty="0" smtClean="0"/>
                        <a:t>Missing number problems e.g. 7 = □ - 9; 20 - □ = 9; 15 – 9 = □; □ - □ = 11; 16 – 0 =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concrete objects and pictorial representations. If appropriate, progress from using number lines with every number shown to number lines with significant numbers shown.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Understand subtraction as take-away:</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r>
                        <a:rPr lang="en-GB" sz="1000" dirty="0" smtClean="0"/>
                        <a:t>Understand</a:t>
                      </a:r>
                      <a:r>
                        <a:rPr lang="en-GB" sz="1000" baseline="0" dirty="0" smtClean="0"/>
                        <a:t> subtraction as finding the difference:</a:t>
                      </a:r>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r>
                        <a:rPr lang="en-GB" sz="1000" baseline="0" dirty="0" smtClean="0"/>
                        <a:t>The above model would be introduced with concrete objects which children can move (including cards with pictures) before progressing to pictorial representation.</a:t>
                      </a:r>
                    </a:p>
                    <a:p>
                      <a:r>
                        <a:rPr lang="en-GB" sz="1000" baseline="0" dirty="0" smtClean="0"/>
                        <a:t>The use of other images is also valuable for modelling subtraction e.g. Bundles of straws, </a:t>
                      </a:r>
                      <a:r>
                        <a:rPr lang="en-GB" sz="1000" baseline="0" dirty="0" err="1" smtClean="0"/>
                        <a:t>Dienes</a:t>
                      </a:r>
                      <a:r>
                        <a:rPr lang="en-GB" sz="1000" baseline="0" dirty="0" smtClean="0"/>
                        <a:t> apparatus, multi-link cubes, bead strings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52 – 8 = □; □ – 20 = 25; 22 = □ – 21; 6 + □ + 3 = 11</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dirty="0" smtClean="0"/>
                        <a:t>Written methods</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It is valuable to use a range of representations (also see Y1). Continue to use number lines to model take-away and difference. E.g.</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The link between the two may be supported by an image like this, with 47 being taken away from 72, leaving the difference, which is 25.</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The bar model should continue to be used, as well as images in the context of </a:t>
                      </a:r>
                      <a:r>
                        <a:rPr lang="en-GB" sz="900" b="1" baseline="0" dirty="0" smtClean="0"/>
                        <a:t>measures</a:t>
                      </a:r>
                      <a:r>
                        <a:rPr lang="en-GB" sz="900" baseline="0" dirty="0" smtClean="0"/>
                        <a:t>.</a:t>
                      </a:r>
                      <a:r>
                        <a:rPr lang="en-GB" sz="900" b="1" u="sng" baseline="0" dirty="0" smtClean="0"/>
                        <a:t>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Column methods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Introduce expanded</a:t>
                      </a:r>
                      <a:r>
                        <a:rPr lang="en-GB" sz="900" baseline="0" dirty="0" smtClean="0"/>
                        <a:t> column subtraction with no decomposition for more able children, however modelled with place value counters (Dienes could be used for those who need a less abstract representation)</a:t>
                      </a:r>
                    </a:p>
                    <a:p>
                      <a:endParaRPr lang="en-GB" sz="900" dirty="0" smtClean="0"/>
                    </a:p>
                    <a:p>
                      <a:endParaRPr lang="en-GB" sz="900" u="none"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e.g.  □ = </a:t>
                      </a:r>
                      <a:r>
                        <a:rPr lang="en-GB" sz="900" dirty="0" smtClean="0"/>
                        <a:t>43 – 27; 145 – □ = 138; 274 – 30 = □; 245 – □ = 195;</a:t>
                      </a:r>
                      <a:r>
                        <a:rPr lang="en-GB" sz="900" baseline="0" dirty="0" smtClean="0"/>
                        <a:t> </a:t>
                      </a:r>
                      <a:r>
                        <a:rPr lang="en-GB" sz="900" dirty="0" smtClean="0"/>
                        <a:t>532 – 200 = □; 364</a:t>
                      </a:r>
                      <a:r>
                        <a:rPr lang="en-GB" sz="900" baseline="0" dirty="0" smtClean="0"/>
                        <a:t> – 153 =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baseline="0" dirty="0" smtClean="0"/>
                    </a:p>
                    <a:p>
                      <a:r>
                        <a:rPr lang="en-GB" sz="900" b="1" u="sng" kern="1200" dirty="0" smtClean="0">
                          <a:solidFill>
                            <a:schemeClr val="tx1"/>
                          </a:solidFill>
                          <a:effectLst/>
                          <a:latin typeface="+mn-lt"/>
                          <a:ea typeface="+mn-ea"/>
                          <a:cs typeface="+mn-cs"/>
                        </a:rPr>
                        <a:t>Pencil and paper procedures</a:t>
                      </a:r>
                    </a:p>
                    <a:p>
                      <a:r>
                        <a:rPr lang="en-GB" sz="900" kern="1200" dirty="0" smtClean="0">
                          <a:solidFill>
                            <a:schemeClr val="tx1"/>
                          </a:solidFill>
                          <a:effectLst/>
                          <a:latin typeface="+mn-lt"/>
                          <a:ea typeface="+mn-ea"/>
                          <a:cs typeface="+mn-cs"/>
                        </a:rPr>
                        <a:t>Complementary addition using a </a:t>
                      </a:r>
                      <a:r>
                        <a:rPr lang="en-GB" sz="900" kern="1200" dirty="0" err="1" smtClean="0">
                          <a:solidFill>
                            <a:schemeClr val="tx1"/>
                          </a:solidFill>
                          <a:effectLst/>
                          <a:latin typeface="+mn-lt"/>
                          <a:ea typeface="+mn-ea"/>
                          <a:cs typeface="+mn-cs"/>
                        </a:rPr>
                        <a:t>numberline</a:t>
                      </a:r>
                      <a:r>
                        <a:rPr lang="en-GB" sz="900" kern="1200" dirty="0" smtClean="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Column methods (progressing to 3-digits)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dirty="0" smtClean="0"/>
                        <a:t>Expanded</a:t>
                      </a:r>
                      <a:r>
                        <a:rPr lang="en-GB" sz="900" baseline="0" dirty="0" smtClean="0"/>
                        <a:t> column subtraction will lead to exchanging and if secure will move to the more formal method of decomposition as taught in year 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txBody>
                  <a:tcPr/>
                </a:tc>
              </a:tr>
            </a:tbl>
          </a:graphicData>
        </a:graphic>
      </p:graphicFrame>
      <p:pic>
        <p:nvPicPr>
          <p:cNvPr id="3" name="Picture 2">
            <a:hlinkClick r:id="rId2" action="ppaction://hlinkpres?slideindex=1&amp;slidetitle="/>
          </p:cNvPr>
          <p:cNvPicPr>
            <a:picLocks noChangeAspect="1"/>
          </p:cNvPicPr>
          <p:nvPr/>
        </p:nvPicPr>
        <p:blipFill rotWithShape="1">
          <a:blip r:embed="rId3"/>
          <a:srcRect l="19008" t="40500" r="19561" b="12595"/>
          <a:stretch/>
        </p:blipFill>
        <p:spPr>
          <a:xfrm>
            <a:off x="221299" y="4041068"/>
            <a:ext cx="2516102" cy="1080120"/>
          </a:xfrm>
          <a:prstGeom prst="rect">
            <a:avLst/>
          </a:prstGeom>
        </p:spPr>
      </p:pic>
      <p:pic>
        <p:nvPicPr>
          <p:cNvPr id="2" name="Picture 1"/>
          <p:cNvPicPr>
            <a:picLocks noChangeAspect="1"/>
          </p:cNvPicPr>
          <p:nvPr/>
        </p:nvPicPr>
        <p:blipFill rotWithShape="1">
          <a:blip r:embed="rId4"/>
          <a:srcRect l="36569" t="35774" r="39660" b="34956"/>
          <a:stretch/>
        </p:blipFill>
        <p:spPr>
          <a:xfrm>
            <a:off x="683568" y="2303035"/>
            <a:ext cx="936104" cy="648072"/>
          </a:xfrm>
          <a:prstGeom prst="rect">
            <a:avLst/>
          </a:prstGeom>
        </p:spPr>
      </p:pic>
      <p:pic>
        <p:nvPicPr>
          <p:cNvPr id="5" name="Picture 4">
            <a:hlinkClick r:id="rId5" action="ppaction://hlinkpres?slideindex=1&amp;slidetitle="/>
          </p:cNvPr>
          <p:cNvPicPr>
            <a:picLocks noChangeAspect="1"/>
          </p:cNvPicPr>
          <p:nvPr/>
        </p:nvPicPr>
        <p:blipFill rotWithShape="1">
          <a:blip r:embed="rId6"/>
          <a:srcRect l="22437" t="31042" r="19943" b="33483"/>
          <a:stretch/>
        </p:blipFill>
        <p:spPr>
          <a:xfrm>
            <a:off x="322221" y="3154341"/>
            <a:ext cx="2080231" cy="720080"/>
          </a:xfrm>
          <a:prstGeom prst="rect">
            <a:avLst/>
          </a:prstGeom>
        </p:spPr>
      </p:pic>
      <p:pic>
        <p:nvPicPr>
          <p:cNvPr id="9" name="Picture 8"/>
          <p:cNvPicPr>
            <a:picLocks noChangeAspect="1"/>
          </p:cNvPicPr>
          <p:nvPr/>
        </p:nvPicPr>
        <p:blipFill rotWithShape="1">
          <a:blip r:embed="rId7"/>
          <a:srcRect l="13043" t="46399" r="13043" b="11068"/>
          <a:stretch/>
        </p:blipFill>
        <p:spPr>
          <a:xfrm>
            <a:off x="3360597" y="1988840"/>
            <a:ext cx="2448272" cy="599827"/>
          </a:xfrm>
          <a:prstGeom prst="rect">
            <a:avLst/>
          </a:prstGeom>
        </p:spPr>
      </p:pic>
      <p:pic>
        <p:nvPicPr>
          <p:cNvPr id="12" name="Picture 11">
            <a:hlinkClick r:id="rId8" action="ppaction://hlinkpres?slideindex=1&amp;slidetitle="/>
          </p:cNvPr>
          <p:cNvPicPr>
            <a:picLocks noChangeAspect="1"/>
          </p:cNvPicPr>
          <p:nvPr/>
        </p:nvPicPr>
        <p:blipFill rotWithShape="1">
          <a:blip r:embed="rId9"/>
          <a:srcRect l="14286" t="28837" r="20409" b="37377"/>
          <a:stretch/>
        </p:blipFill>
        <p:spPr>
          <a:xfrm>
            <a:off x="3271039" y="3324309"/>
            <a:ext cx="2723212" cy="667421"/>
          </a:xfrm>
          <a:prstGeom prst="rect">
            <a:avLst/>
          </a:prstGeom>
        </p:spPr>
      </p:pic>
      <p:pic>
        <p:nvPicPr>
          <p:cNvPr id="13" name="Picture 12"/>
          <p:cNvPicPr>
            <a:picLocks noChangeAspect="1"/>
          </p:cNvPicPr>
          <p:nvPr/>
        </p:nvPicPr>
        <p:blipFill rotWithShape="1">
          <a:blip r:embed="rId10"/>
          <a:srcRect l="14697" t="4878" r="18445" b="14982"/>
          <a:stretch/>
        </p:blipFill>
        <p:spPr>
          <a:xfrm>
            <a:off x="2987824" y="5178544"/>
            <a:ext cx="1763035" cy="1188132"/>
          </a:xfrm>
          <a:prstGeom prst="rect">
            <a:avLst/>
          </a:prstGeom>
        </p:spPr>
      </p:pic>
      <p:pic>
        <p:nvPicPr>
          <p:cNvPr id="6" name="Picture 5"/>
          <p:cNvPicPr>
            <a:picLocks noChangeAspect="1"/>
          </p:cNvPicPr>
          <p:nvPr/>
        </p:nvPicPr>
        <p:blipFill rotWithShape="1">
          <a:blip r:embed="rId11"/>
          <a:srcRect l="15560" t="10456" r="18743" b="15652"/>
          <a:stretch/>
        </p:blipFill>
        <p:spPr>
          <a:xfrm>
            <a:off x="6414121" y="3342202"/>
            <a:ext cx="2210365" cy="1397731"/>
          </a:xfrm>
          <a:prstGeom prst="rect">
            <a:avLst/>
          </a:prstGeom>
        </p:spPr>
      </p:pic>
      <p:pic>
        <p:nvPicPr>
          <p:cNvPr id="26" name="Picture 25"/>
          <p:cNvPicPr>
            <a:picLocks noChangeAspect="1"/>
          </p:cNvPicPr>
          <p:nvPr/>
        </p:nvPicPr>
        <p:blipFill rotWithShape="1">
          <a:blip r:embed="rId7"/>
          <a:srcRect l="13043" t="46399" r="13043" b="11068"/>
          <a:stretch/>
        </p:blipFill>
        <p:spPr>
          <a:xfrm>
            <a:off x="6206748" y="1496570"/>
            <a:ext cx="2059096" cy="552491"/>
          </a:xfrm>
          <a:prstGeom prst="rect">
            <a:avLst/>
          </a:prstGeom>
        </p:spPr>
      </p:pic>
      <p:sp>
        <p:nvSpPr>
          <p:cNvPr id="8" name="TextBox 7"/>
          <p:cNvSpPr txBox="1"/>
          <p:nvPr/>
        </p:nvSpPr>
        <p:spPr>
          <a:xfrm>
            <a:off x="3995936" y="116632"/>
            <a:ext cx="2568192" cy="369332"/>
          </a:xfrm>
          <a:prstGeom prst="rect">
            <a:avLst/>
          </a:prstGeom>
          <a:noFill/>
        </p:spPr>
        <p:txBody>
          <a:bodyPr wrap="square" rtlCol="0">
            <a:spAutoFit/>
          </a:bodyPr>
          <a:lstStyle/>
          <a:p>
            <a:r>
              <a:rPr lang="en-GB" b="1" dirty="0" smtClean="0"/>
              <a:t>Subtraction</a:t>
            </a:r>
            <a:endParaRPr lang="en-GB" b="1" dirty="0"/>
          </a:p>
        </p:txBody>
      </p:sp>
      <p:pic>
        <p:nvPicPr>
          <p:cNvPr id="14" name="Picture 13"/>
          <p:cNvPicPr>
            <a:picLocks noChangeAspect="1"/>
          </p:cNvPicPr>
          <p:nvPr/>
        </p:nvPicPr>
        <p:blipFill rotWithShape="1">
          <a:blip r:embed="rId12"/>
          <a:srcRect l="16637" t="10040" r="18666" b="17629"/>
          <a:stretch/>
        </p:blipFill>
        <p:spPr>
          <a:xfrm>
            <a:off x="4887086" y="5178544"/>
            <a:ext cx="1843565" cy="1158811"/>
          </a:xfrm>
          <a:prstGeom prst="rect">
            <a:avLst/>
          </a:prstGeom>
        </p:spPr>
      </p:pic>
      <p:pic>
        <p:nvPicPr>
          <p:cNvPr id="15" name="Picture 14"/>
          <p:cNvPicPr>
            <a:picLocks noChangeAspect="1"/>
          </p:cNvPicPr>
          <p:nvPr/>
        </p:nvPicPr>
        <p:blipFill rotWithShape="1">
          <a:blip r:embed="rId13"/>
          <a:srcRect l="13766" t="10494" r="37070" b="19549"/>
          <a:stretch/>
        </p:blipFill>
        <p:spPr>
          <a:xfrm>
            <a:off x="6968097" y="4941168"/>
            <a:ext cx="1672892" cy="1162532"/>
          </a:xfrm>
          <a:prstGeom prst="rect">
            <a:avLst/>
          </a:prstGeom>
        </p:spPr>
      </p:pic>
    </p:spTree>
    <p:extLst>
      <p:ext uri="{BB962C8B-B14F-4D97-AF65-F5344CB8AC3E}">
        <p14:creationId xmlns:p14="http://schemas.microsoft.com/office/powerpoint/2010/main" val="164009818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922768541"/>
              </p:ext>
            </p:extLst>
          </p:nvPr>
        </p:nvGraphicFramePr>
        <p:xfrm>
          <a:off x="160530" y="332656"/>
          <a:ext cx="8856984" cy="6408712"/>
        </p:xfrm>
        <a:graphic>
          <a:graphicData uri="http://schemas.openxmlformats.org/drawingml/2006/table">
            <a:tbl>
              <a:tblPr firstRow="1" bandRow="1">
                <a:tableStyleId>{5940675A-B579-460E-94D1-54222C63F5DA}</a:tableStyleId>
              </a:tblPr>
              <a:tblGrid>
                <a:gridCol w="2808312"/>
                <a:gridCol w="3240360"/>
                <a:gridCol w="2808312"/>
              </a:tblGrid>
              <a:tr h="390790">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6017922">
                <a:tc>
                  <a:txBody>
                    <a:bodyPr/>
                    <a:lstStyle/>
                    <a:p>
                      <a:r>
                        <a:rPr lang="en-GB" sz="1000" baseline="0" dirty="0" smtClean="0"/>
                        <a:t>Missing number/digit problems: </a:t>
                      </a:r>
                      <a:r>
                        <a:rPr lang="en-GB" sz="1000" kern="1200" dirty="0" smtClean="0">
                          <a:solidFill>
                            <a:schemeClr val="tx1"/>
                          </a:solidFill>
                          <a:effectLst/>
                          <a:latin typeface="+mn-lt"/>
                          <a:ea typeface="+mn-ea"/>
                          <a:cs typeface="+mn-cs"/>
                        </a:rPr>
                        <a:t>456 + □ = 710;</a:t>
                      </a:r>
                    </a:p>
                    <a:p>
                      <a:r>
                        <a:rPr lang="en-GB" sz="1000" kern="1200" dirty="0" smtClean="0">
                          <a:solidFill>
                            <a:schemeClr val="tx1"/>
                          </a:solidFill>
                          <a:effectLst/>
                          <a:latin typeface="+mn-lt"/>
                          <a:ea typeface="+mn-ea"/>
                          <a:cs typeface="+mn-cs"/>
                        </a:rPr>
                        <a:t>1□7 + 6□ = 200;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60 + 99 + □ = 340;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200 – 90 – 80 =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225 - □ = 150;</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25 = 67;</a:t>
                      </a:r>
                      <a:r>
                        <a:rPr lang="en-GB" sz="1000" kern="1200" baseline="0" dirty="0" smtClean="0">
                          <a:solidFill>
                            <a:schemeClr val="tx1"/>
                          </a:solidFill>
                          <a:effectLst/>
                          <a:latin typeface="+mn-lt"/>
                          <a:ea typeface="+mn-ea"/>
                          <a:cs typeface="+mn-cs"/>
                        </a:rPr>
                        <a:t> 3450 – 1000 = □; □ - 2000 = 900</a:t>
                      </a:r>
                      <a:endParaRPr lang="en-GB" sz="1000" baseline="0" dirty="0" smtClean="0"/>
                    </a:p>
                    <a:p>
                      <a:endParaRPr lang="en-GB" sz="1000" b="0" u="none" kern="1200" baseline="0" dirty="0" smtClean="0">
                        <a:solidFill>
                          <a:schemeClr val="tx1"/>
                        </a:solidFill>
                        <a:effectLst/>
                        <a:latin typeface="+mn-lt"/>
                        <a:ea typeface="+mn-ea"/>
                        <a:cs typeface="+mn-cs"/>
                      </a:endParaRPr>
                    </a:p>
                    <a:p>
                      <a:r>
                        <a:rPr lang="en-GB" sz="900" b="1" u="sng" kern="1200" dirty="0" smtClean="0">
                          <a:solidFill>
                            <a:schemeClr val="tx1"/>
                          </a:solidFill>
                          <a:effectLst/>
                          <a:latin typeface="+mn-lt"/>
                          <a:ea typeface="+mn-ea"/>
                          <a:cs typeface="+mn-cs"/>
                        </a:rPr>
                        <a:t>Pencil and paper procedures</a:t>
                      </a:r>
                    </a:p>
                    <a:p>
                      <a:r>
                        <a:rPr lang="en-GB" sz="900" kern="1200" dirty="0" smtClean="0">
                          <a:solidFill>
                            <a:schemeClr val="tx1"/>
                          </a:solidFill>
                          <a:effectLst/>
                          <a:latin typeface="+mn-lt"/>
                          <a:ea typeface="+mn-ea"/>
                          <a:cs typeface="+mn-cs"/>
                        </a:rPr>
                        <a:t>Complementary addition</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754 – 86 = 668</a:t>
                      </a: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Column methods (progressing to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Expanded</a:t>
                      </a:r>
                      <a:r>
                        <a:rPr lang="en-GB" sz="1000" baseline="0" dirty="0" smtClean="0"/>
                        <a:t> column subtraction with decomposition, modelled with place value counters, progressing to calculations with 4-digit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none" baseline="0" dirty="0" smtClean="0"/>
                        <a:t>If understanding of the expanded method is secure</a:t>
                      </a:r>
                      <a:r>
                        <a:rPr lang="en-GB" sz="1000" b="0" u="none" baseline="0" dirty="0" smtClean="0"/>
                        <a:t>, children will move on to the formal method of decomposition, which again can be initially modelled with place value counters.</a:t>
                      </a:r>
                    </a:p>
                    <a:p>
                      <a:endParaRPr lang="en-GB" sz="1000" baseline="0" dirty="0" smtClean="0"/>
                    </a:p>
                  </a:txBody>
                  <a:tcPr/>
                </a:tc>
                <a:tc>
                  <a:txBody>
                    <a:bodyPr/>
                    <a:lstStyle/>
                    <a:p>
                      <a:r>
                        <a:rPr lang="en-GB" sz="1000" baseline="0" dirty="0" smtClean="0"/>
                        <a:t>Missing number/digit problems: </a:t>
                      </a:r>
                      <a:r>
                        <a:rPr lang="en-GB" sz="1000" kern="1200" dirty="0" smtClean="0">
                          <a:solidFill>
                            <a:schemeClr val="tx1"/>
                          </a:solidFill>
                          <a:effectLst/>
                          <a:latin typeface="+mn-lt"/>
                          <a:ea typeface="+mn-ea"/>
                          <a:cs typeface="+mn-cs"/>
                        </a:rPr>
                        <a:t>6.45 = 6 + 0.4 + □; 119 - □ = 86;</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1 000 000 -</a:t>
                      </a:r>
                      <a:r>
                        <a:rPr lang="en-GB" sz="1000" kern="1200" baseline="0" dirty="0" smtClean="0">
                          <a:solidFill>
                            <a:schemeClr val="tx1"/>
                          </a:solidFill>
                          <a:effectLst/>
                          <a:latin typeface="+mn-lt"/>
                          <a:ea typeface="+mn-ea"/>
                          <a:cs typeface="+mn-cs"/>
                        </a:rPr>
                        <a:t> □ = 999 000; 600 000 + □ + 1000 = 671 000; 12 462 – 2 300 = □</a:t>
                      </a:r>
                      <a:endParaRPr lang="en-GB"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Column methods (progressing to more than 4-digits)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When understanding of the expanded method is secure, children will move on to the formal method of decomposition.</a:t>
                      </a:r>
                      <a:endParaRPr lang="en-GB" sz="1000" baseline="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r>
                        <a:rPr lang="en-GB" sz="1000" dirty="0" smtClean="0"/>
                        <a:t>Progress</a:t>
                      </a:r>
                      <a:r>
                        <a:rPr lang="en-GB" sz="1000" baseline="0" dirty="0" smtClean="0"/>
                        <a:t> to calculating with decimals, including those with different numbers of decimal places.</a:t>
                      </a:r>
                      <a:endParaRPr lang="en-GB" sz="1000" dirty="0" smtClean="0"/>
                    </a:p>
                  </a:txBody>
                  <a:tcPr/>
                </a:tc>
                <a:tc>
                  <a:txBody>
                    <a:bodyPr/>
                    <a:lstStyle/>
                    <a:p>
                      <a:r>
                        <a:rPr lang="en-GB" sz="1000" kern="1200" dirty="0" smtClean="0">
                          <a:solidFill>
                            <a:schemeClr val="tx1"/>
                          </a:solidFill>
                          <a:effectLst/>
                          <a:latin typeface="+mn-lt"/>
                          <a:ea typeface="+mn-ea"/>
                          <a:cs typeface="+mn-cs"/>
                        </a:rPr>
                        <a:t>Missing number/digit</a:t>
                      </a:r>
                      <a:r>
                        <a:rPr lang="en-GB" sz="1000" kern="1200" baseline="0" dirty="0" smtClean="0">
                          <a:solidFill>
                            <a:schemeClr val="tx1"/>
                          </a:solidFill>
                          <a:effectLst/>
                          <a:latin typeface="+mn-lt"/>
                          <a:ea typeface="+mn-ea"/>
                          <a:cs typeface="+mn-cs"/>
                        </a:rPr>
                        <a:t> problems: </a:t>
                      </a:r>
                      <a:r>
                        <a:rPr lang="en-GB" sz="1000" kern="1200" dirty="0" smtClean="0">
                          <a:solidFill>
                            <a:schemeClr val="tx1"/>
                          </a:solidFill>
                          <a:effectLst/>
                          <a:latin typeface="+mn-lt"/>
                          <a:ea typeface="+mn-ea"/>
                          <a:cs typeface="+mn-cs"/>
                        </a:rPr>
                        <a:t>□ and # each stand for a different number.</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34.</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 + # = □ + □ +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What is the value of □?</a:t>
                      </a:r>
                      <a:r>
                        <a:rPr lang="en-GB" sz="1000" kern="1200" baseline="0" dirty="0" smtClean="0">
                          <a:solidFill>
                            <a:schemeClr val="tx1"/>
                          </a:solidFill>
                          <a:effectLst/>
                          <a:latin typeface="+mn-lt"/>
                          <a:ea typeface="+mn-ea"/>
                          <a:cs typeface="+mn-cs"/>
                        </a:rPr>
                        <a:t> </a:t>
                      </a:r>
                      <a:r>
                        <a:rPr lang="en-GB" sz="1000" kern="1200" dirty="0" smtClean="0">
                          <a:solidFill>
                            <a:schemeClr val="tx1"/>
                          </a:solidFill>
                          <a:effectLst/>
                          <a:latin typeface="+mn-lt"/>
                          <a:ea typeface="+mn-ea"/>
                          <a:cs typeface="+mn-cs"/>
                        </a:rPr>
                        <a:t>What if # = 28? What if # = 21</a:t>
                      </a:r>
                    </a:p>
                    <a:p>
                      <a:r>
                        <a:rPr lang="en-GB" sz="1000" kern="1200" dirty="0" smtClean="0">
                          <a:solidFill>
                            <a:schemeClr val="tx1"/>
                          </a:solidFill>
                          <a:effectLst/>
                          <a:latin typeface="+mn-lt"/>
                          <a:ea typeface="+mn-ea"/>
                          <a:cs typeface="+mn-cs"/>
                        </a:rPr>
                        <a:t>10 000 000 = 9 000 100 + □</a:t>
                      </a:r>
                    </a:p>
                    <a:p>
                      <a:r>
                        <a:rPr lang="en-GB" sz="1000" kern="1200" dirty="0" smtClean="0">
                          <a:solidFill>
                            <a:schemeClr val="tx1"/>
                          </a:solidFill>
                          <a:effectLst/>
                          <a:latin typeface="+mn-lt"/>
                          <a:ea typeface="+mn-ea"/>
                          <a:cs typeface="+mn-cs"/>
                        </a:rPr>
                        <a:t>7</a:t>
                      </a:r>
                      <a:r>
                        <a:rPr lang="en-GB" sz="1000" kern="1200" baseline="0" dirty="0" smtClean="0">
                          <a:solidFill>
                            <a:schemeClr val="tx1"/>
                          </a:solidFill>
                          <a:effectLst/>
                          <a:latin typeface="+mn-lt"/>
                          <a:ea typeface="+mn-ea"/>
                          <a:cs typeface="+mn-cs"/>
                        </a:rPr>
                        <a:t> – 2 x 3 = □; (7 – 2) x 3 = □; (□ - 2) x 3 = 15</a:t>
                      </a:r>
                      <a:endParaRPr lang="en-GB" sz="10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As year 5, progressing to larger numbers, aiming for both conceptual understanding and procedural fluency with decomposition to be secured.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Teachers may also choose to introduce children to other efficient written layouts which help develop conceptual understanding.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r>
                        <a:rPr lang="en-GB" sz="1000" baseline="0" dirty="0" smtClean="0"/>
                        <a:t>Continue calculating with decimals, including those with different numbers of decimal places.</a:t>
                      </a:r>
                      <a:endParaRPr lang="en-GB" sz="1000" dirty="0" smtClean="0"/>
                    </a:p>
                  </a:txBody>
                  <a:tcPr/>
                </a:tc>
              </a:tr>
            </a:tbl>
          </a:graphicData>
        </a:graphic>
      </p:graphicFrame>
      <p:pic>
        <p:nvPicPr>
          <p:cNvPr id="18" name="Picture 17"/>
          <p:cNvPicPr>
            <a:picLocks noChangeAspect="1"/>
          </p:cNvPicPr>
          <p:nvPr/>
        </p:nvPicPr>
        <p:blipFill rotWithShape="1">
          <a:blip r:embed="rId2"/>
          <a:srcRect l="13766" t="10494" r="37070" b="19549"/>
          <a:stretch/>
        </p:blipFill>
        <p:spPr>
          <a:xfrm>
            <a:off x="402552" y="5373216"/>
            <a:ext cx="1672892" cy="1162532"/>
          </a:xfrm>
          <a:prstGeom prst="rect">
            <a:avLst/>
          </a:prstGeom>
        </p:spPr>
      </p:pic>
      <p:pic>
        <p:nvPicPr>
          <p:cNvPr id="19" name="Picture 18"/>
          <p:cNvPicPr>
            <a:picLocks noChangeAspect="1"/>
          </p:cNvPicPr>
          <p:nvPr/>
        </p:nvPicPr>
        <p:blipFill rotWithShape="1">
          <a:blip r:embed="rId3"/>
          <a:srcRect l="12986" t="8967" r="19935" b="21036"/>
          <a:stretch/>
        </p:blipFill>
        <p:spPr>
          <a:xfrm>
            <a:off x="282139" y="3428999"/>
            <a:ext cx="2129621" cy="1051813"/>
          </a:xfrm>
          <a:prstGeom prst="rect">
            <a:avLst/>
          </a:prstGeom>
        </p:spPr>
      </p:pic>
      <p:pic>
        <p:nvPicPr>
          <p:cNvPr id="2" name="Picture 1"/>
          <p:cNvPicPr>
            <a:picLocks noChangeAspect="1"/>
          </p:cNvPicPr>
          <p:nvPr/>
        </p:nvPicPr>
        <p:blipFill rotWithShape="1">
          <a:blip r:embed="rId4"/>
          <a:srcRect l="60072" t="9641" r="16554" b="19574"/>
          <a:stretch/>
        </p:blipFill>
        <p:spPr>
          <a:xfrm>
            <a:off x="3923928" y="2560451"/>
            <a:ext cx="1020239" cy="1737095"/>
          </a:xfrm>
          <a:prstGeom prst="rect">
            <a:avLst/>
          </a:prstGeom>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0163" y="2100648"/>
            <a:ext cx="2581275" cy="5115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TextBox 2"/>
          <p:cNvSpPr txBox="1"/>
          <p:nvPr/>
        </p:nvSpPr>
        <p:spPr>
          <a:xfrm>
            <a:off x="3923928" y="0"/>
            <a:ext cx="2520280" cy="369332"/>
          </a:xfrm>
          <a:prstGeom prst="rect">
            <a:avLst/>
          </a:prstGeom>
          <a:noFill/>
        </p:spPr>
        <p:txBody>
          <a:bodyPr wrap="square" rtlCol="0">
            <a:spAutoFit/>
          </a:bodyPr>
          <a:lstStyle/>
          <a:p>
            <a:r>
              <a:rPr lang="en-GB" b="1" dirty="0" smtClean="0"/>
              <a:t>Subtraction</a:t>
            </a:r>
            <a:endParaRPr lang="en-GB" b="1" dirty="0"/>
          </a:p>
        </p:txBody>
      </p:sp>
    </p:spTree>
    <p:extLst>
      <p:ext uri="{BB962C8B-B14F-4D97-AF65-F5344CB8AC3E}">
        <p14:creationId xmlns:p14="http://schemas.microsoft.com/office/powerpoint/2010/main" val="20513260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Multiplication</a:t>
            </a:r>
            <a:endParaRPr lang="en-GB" dirty="0"/>
          </a:p>
        </p:txBody>
      </p:sp>
    </p:spTree>
    <p:extLst>
      <p:ext uri="{BB962C8B-B14F-4D97-AF65-F5344CB8AC3E}">
        <p14:creationId xmlns:p14="http://schemas.microsoft.com/office/powerpoint/2010/main" val="65663439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2163855610"/>
              </p:ext>
            </p:extLst>
          </p:nvPr>
        </p:nvGraphicFramePr>
        <p:xfrm>
          <a:off x="147740" y="188640"/>
          <a:ext cx="8856984" cy="6614160"/>
        </p:xfrm>
        <a:graphic>
          <a:graphicData uri="http://schemas.openxmlformats.org/drawingml/2006/table">
            <a:tbl>
              <a:tblPr firstRow="1" bandRow="1">
                <a:tableStyleId>{5940675A-B579-460E-94D1-54222C63F5DA}</a:tableStyleId>
              </a:tblPr>
              <a:tblGrid>
                <a:gridCol w="2808312"/>
                <a:gridCol w="3240360"/>
                <a:gridCol w="2808312"/>
              </a:tblGrid>
              <a:tr h="253342">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6114960">
                <a:tc>
                  <a:txBody>
                    <a:bodyPr/>
                    <a:lstStyle/>
                    <a:p>
                      <a:r>
                        <a:rPr lang="en-GB" sz="1000" baseline="0" dirty="0" smtClean="0"/>
                        <a:t>Understand multiplication is related to doubling and combing groups of the same size (repeated addition)</a:t>
                      </a:r>
                    </a:p>
                    <a:p>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Washing line, and other practical resources for counting. Concrete objects. Bundles of straws, bead strings</a:t>
                      </a:r>
                    </a:p>
                    <a:p>
                      <a:endParaRPr lang="en-GB" sz="1000" baseline="0" dirty="0" smtClean="0"/>
                    </a:p>
                    <a:p>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Problem solving with concrete objects (including money and measures)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Use arrays to understand multiplication can be done in any order (commutative)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p>
                      <a:endParaRPr lang="en-GB" sz="1000" baseline="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Expressing multiplication as a number sentence using x</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Using understanding of the inverse and practical resources to solve missing number problems.</a:t>
                      </a:r>
                    </a:p>
                    <a:p>
                      <a:r>
                        <a:rPr lang="en-GB" sz="900" kern="1200" dirty="0" smtClean="0">
                          <a:solidFill>
                            <a:schemeClr val="tx1"/>
                          </a:solidFill>
                          <a:effectLst/>
                          <a:latin typeface="+mn-lt"/>
                          <a:ea typeface="+mn-ea"/>
                          <a:cs typeface="+mn-cs"/>
                        </a:rPr>
                        <a:t>7 x 2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2</a:t>
                      </a:r>
                      <a:r>
                        <a:rPr lang="en-GB" sz="900" kern="1200" baseline="0" dirty="0" smtClean="0">
                          <a:solidFill>
                            <a:schemeClr val="tx1"/>
                          </a:solidFill>
                          <a:effectLst/>
                          <a:latin typeface="+mn-lt"/>
                          <a:ea typeface="+mn-ea"/>
                          <a:cs typeface="+mn-cs"/>
                        </a:rPr>
                        <a:t> x</a:t>
                      </a:r>
                      <a:r>
                        <a:rPr lang="en-GB" sz="900" kern="1200" dirty="0" smtClean="0">
                          <a:solidFill>
                            <a:schemeClr val="tx1"/>
                          </a:solidFill>
                          <a:effectLst/>
                          <a:latin typeface="+mn-lt"/>
                          <a:ea typeface="+mn-ea"/>
                          <a:cs typeface="+mn-cs"/>
                        </a:rPr>
                        <a:t> 7</a:t>
                      </a:r>
                    </a:p>
                    <a:p>
                      <a:r>
                        <a:rPr lang="en-GB" sz="900" kern="1200" dirty="0" smtClean="0">
                          <a:solidFill>
                            <a:schemeClr val="tx1"/>
                          </a:solidFill>
                          <a:effectLst/>
                          <a:latin typeface="+mn-lt"/>
                          <a:ea typeface="+mn-ea"/>
                          <a:cs typeface="+mn-cs"/>
                        </a:rPr>
                        <a:t>7 x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14                   14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x</a:t>
                      </a:r>
                      <a:r>
                        <a:rPr lang="en-GB" sz="900" kern="1200" baseline="0" dirty="0" smtClean="0">
                          <a:solidFill>
                            <a:schemeClr val="tx1"/>
                          </a:solidFill>
                          <a:effectLst/>
                          <a:latin typeface="+mn-lt"/>
                          <a:ea typeface="+mn-ea"/>
                          <a:cs typeface="+mn-cs"/>
                        </a:rPr>
                        <a:t> 7</a:t>
                      </a:r>
                    </a:p>
                    <a:p>
                      <a:r>
                        <a:rPr lang="en-GB" sz="900" kern="1200" dirty="0" smtClean="0">
                          <a:solidFill>
                            <a:schemeClr val="tx1"/>
                          </a:solidFill>
                          <a:effectLst/>
                          <a:latin typeface="+mn-lt"/>
                          <a:ea typeface="+mn-ea"/>
                          <a:cs typeface="+mn-cs"/>
                          <a:sym typeface="Symbol" panose="05050102010706020507" pitchFamily="18" charset="2"/>
                        </a:rPr>
                        <a:t> x 2 = 14                   14</a:t>
                      </a:r>
                      <a:r>
                        <a:rPr lang="en-GB" sz="900" kern="1200" baseline="0" dirty="0" smtClean="0">
                          <a:solidFill>
                            <a:schemeClr val="tx1"/>
                          </a:solidFill>
                          <a:effectLst/>
                          <a:latin typeface="+mn-lt"/>
                          <a:ea typeface="+mn-ea"/>
                          <a:cs typeface="+mn-cs"/>
                          <a:sym typeface="Symbol" panose="05050102010706020507" pitchFamily="18" charset="2"/>
                        </a:rPr>
                        <a:t> = 2 x </a:t>
                      </a:r>
                      <a:r>
                        <a:rPr lang="en-GB" sz="900" kern="1200" dirty="0" smtClean="0">
                          <a:solidFill>
                            <a:schemeClr val="tx1"/>
                          </a:solidFill>
                          <a:effectLst/>
                          <a:latin typeface="+mn-lt"/>
                          <a:ea typeface="+mn-ea"/>
                          <a:cs typeface="+mn-cs"/>
                          <a:sym typeface="Symbol" panose="05050102010706020507" pitchFamily="18" charset="2"/>
                        </a:rPr>
                        <a:t></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sym typeface="Symbol" panose="05050102010706020507" pitchFamily="18" charset="2"/>
                        </a:rPr>
                        <a:t> x </a:t>
                      </a:r>
                      <a:r>
                        <a:rPr lang="en-GB" sz="900" kern="1200" baseline="0" dirty="0" smtClean="0">
                          <a:solidFill>
                            <a:schemeClr val="tx1"/>
                          </a:solidFill>
                          <a:effectLst/>
                          <a:latin typeface="+mn-lt"/>
                          <a:ea typeface="+mn-ea"/>
                          <a:cs typeface="+mn-cs"/>
                        </a:rPr>
                        <a:t>⃝ = 14                 14 = </a:t>
                      </a:r>
                      <a:r>
                        <a:rPr lang="en-GB" sz="900" kern="1200" dirty="0" smtClean="0">
                          <a:solidFill>
                            <a:schemeClr val="tx1"/>
                          </a:solidFill>
                          <a:effectLst/>
                          <a:latin typeface="+mn-lt"/>
                          <a:ea typeface="+mn-ea"/>
                          <a:cs typeface="+mn-cs"/>
                          <a:sym typeface="Symbol" panose="05050102010706020507" pitchFamily="18" charset="2"/>
                        </a:rPr>
                        <a:t> x </a:t>
                      </a:r>
                      <a:r>
                        <a:rPr lang="en-GB" sz="900" kern="1200" baseline="0" dirty="0" smtClean="0">
                          <a:solidFill>
                            <a:schemeClr val="tx1"/>
                          </a:solidFill>
                          <a:effectLst/>
                          <a:latin typeface="+mn-lt"/>
                          <a:ea typeface="+mn-ea"/>
                          <a:cs typeface="+mn-cs"/>
                        </a:rPr>
                        <a:t>⃝ </a:t>
                      </a: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Develop understanding of multiplication using array and number lines (see Year 1). Include multiplications not in the 2, 5 or 10 times tables.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r>
                        <a:rPr lang="en-GB" sz="900" baseline="0" dirty="0" smtClean="0"/>
                        <a:t>Doubling numbers up to 10 + 10 </a:t>
                      </a:r>
                    </a:p>
                    <a:p>
                      <a:r>
                        <a:rPr lang="en-GB" sz="900" baseline="0" dirty="0" smtClean="0"/>
                        <a:t>Link with understanding scaling</a:t>
                      </a:r>
                    </a:p>
                    <a:p>
                      <a:r>
                        <a:rPr lang="en-GB" sz="900" baseline="0" dirty="0" smtClean="0"/>
                        <a:t>Using known doubles to work out </a:t>
                      </a:r>
                    </a:p>
                    <a:p>
                      <a:r>
                        <a:rPr lang="en-GB" sz="900" baseline="0" dirty="0" smtClean="0"/>
                        <a:t>double 2digit numbers </a:t>
                      </a:r>
                    </a:p>
                    <a:p>
                      <a:r>
                        <a:rPr lang="en-GB" sz="900" baseline="0" dirty="0" smtClean="0"/>
                        <a:t>(double 15 = double 10 + double 5)</a:t>
                      </a:r>
                    </a:p>
                    <a:p>
                      <a:endParaRPr lang="en-GB" sz="900" baseline="0" dirty="0" smtClean="0"/>
                    </a:p>
                    <a:p>
                      <a:endParaRPr lang="en-GB" sz="900" baseline="0" dirty="0" smtClean="0"/>
                    </a:p>
                    <a:p>
                      <a:r>
                        <a:rPr lang="en-GB" sz="900" b="1" u="sng" strike="noStrike" dirty="0" smtClean="0"/>
                        <a:t>Towards written methods</a:t>
                      </a:r>
                    </a:p>
                    <a:p>
                      <a:endParaRPr lang="en-GB" sz="900" u="none" strike="noStrike"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strike="noStrike" baseline="0" dirty="0" smtClean="0"/>
                        <a:t>Use jottings to develop an understanding of doubling two digit numbers. </a:t>
                      </a:r>
                      <a:r>
                        <a:rPr lang="en-GB" sz="900" b="1" strike="noStrike" baseline="0" dirty="0" smtClean="0"/>
                        <a:t>Some children </a:t>
                      </a:r>
                      <a:r>
                        <a:rPr lang="en-GB" sz="900" strike="noStrike" baseline="0" dirty="0" smtClean="0"/>
                        <a:t>develop onto the grid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16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60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10           6</a:t>
                      </a:r>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a:t>
                      </a:r>
                      <a:r>
                        <a:rPr lang="en-GB" sz="1000" strike="noStrike" baseline="0" dirty="0" smtClean="0"/>
                        <a:t>x2</a:t>
                      </a:r>
                      <a:r>
                        <a:rPr lang="en-GB" sz="1600" strike="noStrike" baseline="0" dirty="0" smtClean="0"/>
                        <a:t>           </a:t>
                      </a:r>
                      <a:r>
                        <a:rPr lang="en-GB" sz="1000" strike="noStrike" baseline="0" dirty="0" err="1" smtClean="0"/>
                        <a:t>x2</a:t>
                      </a:r>
                      <a:endParaRPr lang="en-GB" sz="2000" strike="noStrik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600" strike="noStrike" baseline="0" dirty="0" smtClean="0"/>
                        <a:t>      20           12</a:t>
                      </a:r>
                      <a:endParaRPr lang="en-GB" sz="900" dirty="0" smtClean="0"/>
                    </a:p>
                    <a:p>
                      <a:endParaRPr lang="en-GB" sz="9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Missing number problems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Continue with a range of equations as in Year 2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Written methods </a:t>
                      </a:r>
                      <a:endParaRPr lang="en-GB" sz="9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t>Demonstrating multiplication on a number line – jumping in larger groups of amounts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t>13 x 4 = 10 groups 4 = 3 groups of 4</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Grid method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Developing written methods using understanding of visual images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Develop onto the grid method</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Give children opportunities for children to explore this and deepen understanding using </a:t>
                      </a:r>
                      <a:r>
                        <a:rPr lang="en-GB" sz="900" baseline="0" dirty="0" err="1" smtClean="0"/>
                        <a:t>Dienes</a:t>
                      </a:r>
                      <a:r>
                        <a:rPr lang="en-GB" sz="900" baseline="0" dirty="0" smtClean="0"/>
                        <a:t> apparatus and place value counters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baseline="0" dirty="0" smtClean="0"/>
                        <a:t>Some children </a:t>
                      </a:r>
                      <a:r>
                        <a:rPr lang="en-GB" sz="900" baseline="0" dirty="0" smtClean="0"/>
                        <a:t>may progress to the formal written method of short multiplication.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txBody>
                  <a:tcPr/>
                </a:tc>
              </a:tr>
            </a:tbl>
          </a:graphicData>
        </a:graphic>
      </p:graphicFrame>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512" y="1772816"/>
            <a:ext cx="2644899" cy="93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7740" y="2713493"/>
            <a:ext cx="2732905" cy="9315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rotWithShape="1">
          <a:blip r:embed="rId4">
            <a:extLst>
              <a:ext uri="{28A0092B-C50C-407E-A947-70E740481C1C}">
                <a14:useLocalDpi xmlns:a14="http://schemas.microsoft.com/office/drawing/2010/main" val="0"/>
              </a:ext>
            </a:extLst>
          </a:blip>
          <a:srcRect l="7048" t="19211"/>
          <a:stretch/>
        </p:blipFill>
        <p:spPr bwMode="auto">
          <a:xfrm>
            <a:off x="187620" y="5373216"/>
            <a:ext cx="991896" cy="9465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rotWithShape="1">
          <a:blip r:embed="rId5">
            <a:extLst>
              <a:ext uri="{28A0092B-C50C-407E-A947-70E740481C1C}">
                <a14:useLocalDpi xmlns:a14="http://schemas.microsoft.com/office/drawing/2010/main" val="0"/>
              </a:ext>
            </a:extLst>
          </a:blip>
          <a:srcRect l="10181" r="-902"/>
          <a:stretch/>
        </p:blipFill>
        <p:spPr bwMode="auto">
          <a:xfrm>
            <a:off x="1159224" y="5373216"/>
            <a:ext cx="1665187" cy="10172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rotWithShape="1">
          <a:blip r:embed="rId6">
            <a:extLst>
              <a:ext uri="{28A0092B-C50C-407E-A947-70E740481C1C}">
                <a14:useLocalDpi xmlns:a14="http://schemas.microsoft.com/office/drawing/2010/main" val="0"/>
              </a:ext>
            </a:extLst>
          </a:blip>
          <a:srcRect l="11188" t="22881" r="13311" b="15481"/>
          <a:stretch/>
        </p:blipFill>
        <p:spPr bwMode="auto">
          <a:xfrm>
            <a:off x="2964712" y="2413075"/>
            <a:ext cx="1561679" cy="9702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rotWithShape="1">
          <a:blip r:embed="rId7">
            <a:extLst>
              <a:ext uri="{28A0092B-C50C-407E-A947-70E740481C1C}">
                <a14:useLocalDpi xmlns:a14="http://schemas.microsoft.com/office/drawing/2010/main" val="0"/>
              </a:ext>
            </a:extLst>
          </a:blip>
          <a:srcRect l="9195" t="26590" r="8557" b="10884"/>
          <a:stretch/>
        </p:blipFill>
        <p:spPr bwMode="auto">
          <a:xfrm>
            <a:off x="4508874" y="2617285"/>
            <a:ext cx="1576986" cy="561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rotWithShape="1">
          <a:blip r:embed="rId8">
            <a:extLst>
              <a:ext uri="{28A0092B-C50C-407E-A947-70E740481C1C}">
                <a14:useLocalDpi xmlns:a14="http://schemas.microsoft.com/office/drawing/2010/main" val="0"/>
              </a:ext>
            </a:extLst>
          </a:blip>
          <a:srcRect l="48570" t="11907" b="5583"/>
          <a:stretch/>
        </p:blipFill>
        <p:spPr bwMode="auto">
          <a:xfrm>
            <a:off x="4890535" y="3377397"/>
            <a:ext cx="813664" cy="1225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3" name="Picture 9"/>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192419" y="2862951"/>
            <a:ext cx="2516518" cy="6326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6192419" y="3789040"/>
            <a:ext cx="2534928" cy="581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7" name="Group 6"/>
          <p:cNvGrpSpPr/>
          <p:nvPr/>
        </p:nvGrpSpPr>
        <p:grpSpPr>
          <a:xfrm>
            <a:off x="3434245" y="5604431"/>
            <a:ext cx="603532" cy="647609"/>
            <a:chOff x="3434245" y="5604431"/>
            <a:chExt cx="603532" cy="647609"/>
          </a:xfrm>
        </p:grpSpPr>
        <p:cxnSp>
          <p:nvCxnSpPr>
            <p:cNvPr id="3" name="Straight Connector 2"/>
            <p:cNvCxnSpPr/>
            <p:nvPr/>
          </p:nvCxnSpPr>
          <p:spPr>
            <a:xfrm flipH="1">
              <a:off x="3438696" y="5604431"/>
              <a:ext cx="181665"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a:off x="3885376" y="5604431"/>
              <a:ext cx="152401"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a:off x="4037777" y="6021288"/>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434245" y="6036016"/>
              <a:ext cx="0" cy="216024"/>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 name="TextBox 1"/>
          <p:cNvSpPr txBox="1"/>
          <p:nvPr/>
        </p:nvSpPr>
        <p:spPr>
          <a:xfrm>
            <a:off x="3803199" y="-99392"/>
            <a:ext cx="2174671" cy="369332"/>
          </a:xfrm>
          <a:prstGeom prst="rect">
            <a:avLst/>
          </a:prstGeom>
          <a:noFill/>
        </p:spPr>
        <p:txBody>
          <a:bodyPr wrap="square" rtlCol="0">
            <a:spAutoFit/>
          </a:bodyPr>
          <a:lstStyle/>
          <a:p>
            <a:r>
              <a:rPr lang="en-GB" b="1" dirty="0" smtClean="0"/>
              <a:t>Multiplication</a:t>
            </a:r>
            <a:endParaRPr lang="en-GB" b="1" dirty="0"/>
          </a:p>
        </p:txBody>
      </p:sp>
    </p:spTree>
    <p:extLst>
      <p:ext uri="{BB962C8B-B14F-4D97-AF65-F5344CB8AC3E}">
        <p14:creationId xmlns:p14="http://schemas.microsoft.com/office/powerpoint/2010/main" val="36128709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3396874929"/>
              </p:ext>
            </p:extLst>
          </p:nvPr>
        </p:nvGraphicFramePr>
        <p:xfrm>
          <a:off x="107504" y="353160"/>
          <a:ext cx="8856984" cy="6273430"/>
        </p:xfrm>
        <a:graphic>
          <a:graphicData uri="http://schemas.openxmlformats.org/drawingml/2006/table">
            <a:tbl>
              <a:tblPr firstRow="1" bandRow="1">
                <a:tableStyleId>{5940675A-B579-460E-94D1-54222C63F5DA}</a:tableStyleId>
              </a:tblPr>
              <a:tblGrid>
                <a:gridCol w="2808312"/>
                <a:gridCol w="3240360"/>
                <a:gridCol w="2808312"/>
              </a:tblGrid>
              <a:tr h="390790">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565788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Continue with a range of equations as in Year 2 but with appropriate numbers. Also include  equations with missing digits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kern="1200" dirty="0" smtClean="0">
                          <a:solidFill>
                            <a:schemeClr val="tx1"/>
                          </a:solidFill>
                          <a:effectLst/>
                          <a:latin typeface="+mn-lt"/>
                          <a:ea typeface="+mn-ea"/>
                          <a:cs typeface="+mn-cs"/>
                          <a:sym typeface="Symbol" panose="05050102010706020507" pitchFamily="18" charset="2"/>
                        </a:rPr>
                        <a:t>2 x 5 = 160</a:t>
                      </a:r>
                      <a:r>
                        <a:rPr lang="en-GB" sz="1000" kern="1200" dirty="0" smtClean="0">
                          <a:solidFill>
                            <a:schemeClr val="tx1"/>
                          </a:solidFill>
                          <a:effectLst/>
                          <a:latin typeface="+mn-lt"/>
                          <a:ea typeface="+mn-ea"/>
                          <a:cs typeface="+mn-cs"/>
                        </a:rPr>
                        <a:t> </a:t>
                      </a: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endParaRPr lang="en-GB" sz="1000" kern="1200" dirty="0" smtClean="0">
                        <a:solidFill>
                          <a:schemeClr val="tx1"/>
                        </a:solidFill>
                        <a:effectLst/>
                        <a:latin typeface="+mn-lt"/>
                        <a:ea typeface="+mn-ea"/>
                        <a:cs typeface="+mn-cs"/>
                      </a:endParaRPr>
                    </a:p>
                    <a:p>
                      <a:endParaRPr lang="en-GB" sz="1000" b="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 </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Children</a:t>
                      </a:r>
                      <a:r>
                        <a:rPr lang="en-GB" sz="1000" baseline="0" dirty="0" smtClean="0"/>
                        <a:t> to embed and deepen their understanding of the grid method to multiply up 2 digit and 3 digit  x 1 digit. Ensure this is still linked back to their understanding of arrays and place value counters.</a:t>
                      </a: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baseline="0" dirty="0" smtClean="0"/>
                        <a:t>Some children </a:t>
                      </a:r>
                      <a:r>
                        <a:rPr lang="en-GB" sz="1000" baseline="0" dirty="0" smtClean="0"/>
                        <a:t>may progress  to or become more fluent with the formal written method of short multiplication.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Continue with a range of equations as in Year 2 but with appropriate numbers. Also include  equations with missing digits</a:t>
                      </a:r>
                    </a:p>
                    <a:p>
                      <a:endParaRPr lang="en-GB" sz="1000" b="1" u="sng" baseline="0" dirty="0" smtClean="0"/>
                    </a:p>
                    <a:p>
                      <a:endParaRPr lang="en-GB" sz="1000" b="0" u="none" baseline="0" dirty="0" smtClean="0"/>
                    </a:p>
                    <a:p>
                      <a:r>
                        <a:rPr lang="en-GB" sz="1000" b="1" u="sng" baseline="0" dirty="0" smtClean="0"/>
                        <a:t>Written methods </a:t>
                      </a: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dirty="0" smtClean="0"/>
                        <a:t>Children</a:t>
                      </a:r>
                      <a:r>
                        <a:rPr lang="en-GB" sz="1000" baseline="0" dirty="0" smtClean="0"/>
                        <a:t> to embed and deepen their understanding of the grid method to multiply up  4digits  x 1 or 2 digits.  Ensure this is still linked back to their understanding of arrays and place value counters.</a:t>
                      </a:r>
                      <a:endParaRPr lang="en-GB" sz="1000" dirty="0" smtClean="0"/>
                    </a:p>
                    <a:p>
                      <a:endParaRPr lang="en-GB" sz="1000" baseline="0" dirty="0" smtClean="0"/>
                    </a:p>
                    <a:p>
                      <a:endParaRPr lang="en-GB" sz="1000" baseline="0" dirty="0" smtClean="0"/>
                    </a:p>
                    <a:p>
                      <a:endParaRPr lang="en-GB" sz="1000" baseline="0" dirty="0" smtClean="0"/>
                    </a:p>
                    <a:p>
                      <a:r>
                        <a:rPr lang="en-GB" sz="1000" b="1" baseline="0" dirty="0" smtClean="0"/>
                        <a:t>Some children </a:t>
                      </a:r>
                      <a:r>
                        <a:rPr lang="en-GB" sz="1000" baseline="0" dirty="0" smtClean="0"/>
                        <a:t>may progress  to or become more fluent with the formal written method of short multiplication</a:t>
                      </a:r>
                    </a:p>
                    <a:p>
                      <a:endParaRPr lang="en-GB" sz="1000" baseline="0" dirty="0" smtClean="0"/>
                    </a:p>
                    <a:p>
                      <a:endParaRPr lang="en-GB" sz="1000" baseline="0" dirty="0" smtClean="0"/>
                    </a:p>
                    <a:p>
                      <a:endParaRPr lang="en-GB" sz="1000" baseline="0" dirty="0" smtClean="0"/>
                    </a:p>
                    <a:p>
                      <a:endParaRPr lang="en-GB" sz="1000" baseline="0" dirty="0" smtClean="0"/>
                    </a:p>
                    <a:p>
                      <a:r>
                        <a:rPr lang="en-GB" sz="1000" baseline="0" dirty="0" smtClean="0"/>
                        <a:t>Long multiplication using place value counters</a:t>
                      </a:r>
                    </a:p>
                    <a:p>
                      <a:endParaRPr lang="en-GB" sz="1000" baseline="0" dirty="0" smtClean="0"/>
                    </a:p>
                    <a:p>
                      <a:r>
                        <a:rPr lang="en-GB" sz="1000" b="1" baseline="0" dirty="0" smtClean="0"/>
                        <a:t>If understanding of short multiplication is secure </a:t>
                      </a:r>
                      <a:r>
                        <a:rPr lang="en-GB" sz="1000" baseline="0" dirty="0" smtClean="0"/>
                        <a:t>then children begin to explore how the grid method supports an understanding of long multiplication (for 2digits x 2digits)</a:t>
                      </a:r>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p>
                      <a:endParaRPr lang="en-GB" sz="1000" dirty="0" smtClean="0"/>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000" baseline="0" dirty="0" smtClean="0"/>
                        <a:t>Continue with a range of equations as in Year 2 but with appropriate numbers. Also include  equations with missing digits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1000" b="1" u="sng" baseline="0" dirty="0" smtClean="0"/>
                        <a:t>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1000" b="0" u="none" baseline="0" dirty="0" smtClean="0"/>
                        <a:t>Continue to refine and deepen understanding of Year 5 written methods including  long multiplication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1000" baseline="0" dirty="0" smtClean="0"/>
                    </a:p>
                  </a:txBody>
                  <a:tcPr/>
                </a:tc>
              </a:tr>
            </a:tbl>
          </a:graphicData>
        </a:graphic>
      </p:graphicFrame>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4825" y="2757662"/>
            <a:ext cx="1874207" cy="1144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6857" y="3933056"/>
            <a:ext cx="2065350" cy="1274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067399" y="4770210"/>
            <a:ext cx="1425025" cy="9772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932040" y="4917441"/>
            <a:ext cx="1117950" cy="9817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1"/>
          <p:cNvPicPr>
            <a:picLocks noChangeAspect="1"/>
          </p:cNvPicPr>
          <p:nvPr/>
        </p:nvPicPr>
        <p:blipFill>
          <a:blip r:embed="rId6"/>
          <a:stretch>
            <a:fillRect/>
          </a:stretch>
        </p:blipFill>
        <p:spPr>
          <a:xfrm>
            <a:off x="6346892" y="2906232"/>
            <a:ext cx="2329564" cy="1167287"/>
          </a:xfrm>
          <a:prstGeom prst="rect">
            <a:avLst/>
          </a:prstGeom>
        </p:spPr>
      </p:pic>
      <p:pic>
        <p:nvPicPr>
          <p:cNvPr id="6" name="Picture 5"/>
          <p:cNvPicPr>
            <a:picLocks noChangeAspect="1"/>
          </p:cNvPicPr>
          <p:nvPr/>
        </p:nvPicPr>
        <p:blipFill>
          <a:blip r:embed="rId7"/>
          <a:stretch>
            <a:fillRect/>
          </a:stretch>
        </p:blipFill>
        <p:spPr>
          <a:xfrm>
            <a:off x="6862531" y="4108206"/>
            <a:ext cx="1093845" cy="1977023"/>
          </a:xfrm>
          <a:prstGeom prst="rect">
            <a:avLst/>
          </a:prstGeom>
        </p:spPr>
      </p:pic>
      <p:sp>
        <p:nvSpPr>
          <p:cNvPr id="3" name="TextBox 2"/>
          <p:cNvSpPr txBox="1"/>
          <p:nvPr/>
        </p:nvSpPr>
        <p:spPr>
          <a:xfrm>
            <a:off x="3779912" y="-12322"/>
            <a:ext cx="2736304" cy="369332"/>
          </a:xfrm>
          <a:prstGeom prst="rect">
            <a:avLst/>
          </a:prstGeom>
          <a:noFill/>
        </p:spPr>
        <p:txBody>
          <a:bodyPr wrap="square" rtlCol="0">
            <a:spAutoFit/>
          </a:bodyPr>
          <a:lstStyle/>
          <a:p>
            <a:r>
              <a:rPr lang="en-GB" b="1" dirty="0" smtClean="0"/>
              <a:t>Multiplication</a:t>
            </a:r>
            <a:endParaRPr lang="en-GB" b="1" dirty="0"/>
          </a:p>
        </p:txBody>
      </p:sp>
    </p:spTree>
    <p:extLst>
      <p:ext uri="{BB962C8B-B14F-4D97-AF65-F5344CB8AC3E}">
        <p14:creationId xmlns:p14="http://schemas.microsoft.com/office/powerpoint/2010/main" val="241558429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Division</a:t>
            </a:r>
            <a:endParaRPr lang="en-GB" dirty="0"/>
          </a:p>
        </p:txBody>
      </p:sp>
      <p:sp>
        <p:nvSpPr>
          <p:cNvPr id="4" name="Subtitle 3"/>
          <p:cNvSpPr>
            <a:spLocks noGrp="1"/>
          </p:cNvSpPr>
          <p:nvPr>
            <p:ph type="subTitle" idx="1"/>
          </p:nvPr>
        </p:nvSpPr>
        <p:spPr/>
        <p:txBody>
          <a:bodyPr/>
          <a:lstStyle/>
          <a:p>
            <a:endParaRPr lang="en-GB"/>
          </a:p>
        </p:txBody>
      </p:sp>
    </p:spTree>
    <p:extLst>
      <p:ext uri="{BB962C8B-B14F-4D97-AF65-F5344CB8AC3E}">
        <p14:creationId xmlns:p14="http://schemas.microsoft.com/office/powerpoint/2010/main" val="185066244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892020855"/>
              </p:ext>
            </p:extLst>
          </p:nvPr>
        </p:nvGraphicFramePr>
        <p:xfrm>
          <a:off x="179512" y="188640"/>
          <a:ext cx="8856984" cy="6492240"/>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1</a:t>
                      </a:r>
                      <a:endParaRPr lang="en-GB" b="1" dirty="0"/>
                    </a:p>
                  </a:txBody>
                  <a:tcPr/>
                </a:tc>
                <a:tc>
                  <a:txBody>
                    <a:bodyPr/>
                    <a:lstStyle/>
                    <a:p>
                      <a:pPr algn="ctr"/>
                      <a:r>
                        <a:rPr lang="en-GB" b="1" dirty="0" smtClean="0"/>
                        <a:t>Year</a:t>
                      </a:r>
                      <a:r>
                        <a:rPr lang="en-GB" b="1" baseline="0" dirty="0" smtClean="0"/>
                        <a:t> 2</a:t>
                      </a:r>
                      <a:endParaRPr lang="en-GB" b="1" dirty="0"/>
                    </a:p>
                  </a:txBody>
                  <a:tcPr/>
                </a:tc>
                <a:tc>
                  <a:txBody>
                    <a:bodyPr/>
                    <a:lstStyle/>
                    <a:p>
                      <a:pPr algn="ctr"/>
                      <a:r>
                        <a:rPr lang="en-GB" b="1" dirty="0" smtClean="0"/>
                        <a:t>Year</a:t>
                      </a:r>
                      <a:r>
                        <a:rPr lang="en-GB" b="1" baseline="0" dirty="0" smtClean="0"/>
                        <a:t> 3</a:t>
                      </a:r>
                      <a:endParaRPr lang="en-GB" b="1" dirty="0"/>
                    </a:p>
                  </a:txBody>
                  <a:tcPr/>
                </a:tc>
              </a:tr>
              <a:tr h="5970944">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must have </a:t>
                      </a:r>
                      <a:r>
                        <a:rPr lang="en-GB" sz="900" kern="1200" dirty="0" smtClean="0">
                          <a:solidFill>
                            <a:schemeClr val="tx1"/>
                          </a:solidFill>
                          <a:effectLst/>
                          <a:latin typeface="+mn-lt"/>
                          <a:ea typeface="+mn-ea"/>
                          <a:cs typeface="+mn-cs"/>
                        </a:rPr>
                        <a:t>secure counting skills-</a:t>
                      </a:r>
                      <a:r>
                        <a:rPr lang="en-GB" sz="900" kern="1200" baseline="0" dirty="0" smtClean="0">
                          <a:solidFill>
                            <a:schemeClr val="tx1"/>
                          </a:solidFill>
                          <a:effectLst/>
                          <a:latin typeface="+mn-lt"/>
                          <a:ea typeface="+mn-ea"/>
                          <a:cs typeface="+mn-cs"/>
                        </a:rPr>
                        <a:t> being able to confidently count in 2s, 5s and 10s.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baseline="0" dirty="0" smtClean="0">
                          <a:solidFill>
                            <a:schemeClr val="tx1"/>
                          </a:solidFill>
                          <a:effectLst/>
                          <a:latin typeface="+mn-lt"/>
                          <a:ea typeface="+mn-ea"/>
                          <a:cs typeface="+mn-cs"/>
                        </a:rPr>
                        <a:t>Children should be given opportunities to reason about what they notice in number patterns.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baseline="0" dirty="0" smtClean="0">
                          <a:solidFill>
                            <a:schemeClr val="tx1"/>
                          </a:solidFill>
                          <a:effectLst/>
                          <a:latin typeface="+mn-lt"/>
                          <a:ea typeface="+mn-ea"/>
                          <a:cs typeface="+mn-cs"/>
                        </a:rPr>
                        <a:t>Group </a:t>
                      </a:r>
                      <a:r>
                        <a:rPr lang="en-GB" sz="900" b="0" u="sng" kern="1200" baseline="0" dirty="0" smtClean="0">
                          <a:solidFill>
                            <a:schemeClr val="tx1"/>
                          </a:solidFill>
                          <a:effectLst/>
                          <a:latin typeface="+mn-lt"/>
                          <a:ea typeface="+mn-ea"/>
                          <a:cs typeface="+mn-cs"/>
                        </a:rPr>
                        <a:t>AND</a:t>
                      </a:r>
                      <a:r>
                        <a:rPr lang="en-GB" sz="900" b="1" u="sng" kern="1200" baseline="0" dirty="0" smtClean="0">
                          <a:solidFill>
                            <a:schemeClr val="tx1"/>
                          </a:solidFill>
                          <a:effectLst/>
                          <a:latin typeface="+mn-lt"/>
                          <a:ea typeface="+mn-ea"/>
                          <a:cs typeface="+mn-cs"/>
                        </a:rPr>
                        <a:t> share small quantities- understanding the difference between the two concepts.</a:t>
                      </a:r>
                      <a:endParaRPr lang="en-GB" sz="9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dirty="0" smtClean="0">
                          <a:solidFill>
                            <a:schemeClr val="tx1"/>
                          </a:solidFill>
                          <a:effectLst/>
                          <a:latin typeface="+mn-lt"/>
                          <a:ea typeface="+mn-ea"/>
                          <a:cs typeface="+mn-cs"/>
                        </a:rPr>
                        <a:t>Sharing</a:t>
                      </a:r>
                      <a:endParaRPr lang="en-GB" sz="900" b="1"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Develops importance of one-to-one correspondence.</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kern="1200" dirty="0" smtClean="0">
                          <a:solidFill>
                            <a:schemeClr val="tx1"/>
                          </a:solidFill>
                          <a:effectLst/>
                          <a:latin typeface="+mn-lt"/>
                          <a:ea typeface="+mn-ea"/>
                          <a:cs typeface="+mn-cs"/>
                        </a:rPr>
                        <a:t>Children should</a:t>
                      </a:r>
                      <a:r>
                        <a:rPr lang="en-GB" sz="900" kern="1200" baseline="0" dirty="0" smtClean="0">
                          <a:solidFill>
                            <a:schemeClr val="tx1"/>
                          </a:solidFill>
                          <a:effectLst/>
                          <a:latin typeface="+mn-lt"/>
                          <a:ea typeface="+mn-ea"/>
                          <a:cs typeface="+mn-cs"/>
                        </a:rPr>
                        <a:t> be taught to share using concrete apparatus.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kern="1200" baseline="0" dirty="0" smtClean="0">
                          <a:solidFill>
                            <a:schemeClr val="tx1"/>
                          </a:solidFill>
                          <a:effectLst/>
                          <a:latin typeface="+mn-lt"/>
                          <a:ea typeface="+mn-ea"/>
                          <a:cs typeface="+mn-cs"/>
                        </a:rPr>
                        <a:t>Grouping</a:t>
                      </a:r>
                      <a:endParaRPr lang="en-GB" sz="1000" b="1"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Children should apply their counting skills to develop some understanding of grouping.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endParaRPr lang="en-GB" sz="900" dirty="0" smtClean="0"/>
                    </a:p>
                    <a:p>
                      <a:endParaRPr lang="en-GB" sz="900" dirty="0" smtClean="0"/>
                    </a:p>
                    <a:p>
                      <a:endParaRPr lang="en-GB" sz="900" dirty="0" smtClean="0"/>
                    </a:p>
                    <a:p>
                      <a:endParaRPr lang="en-GB" sz="900" baseline="0" dirty="0" smtClean="0"/>
                    </a:p>
                    <a:p>
                      <a:r>
                        <a:rPr lang="en-GB" sz="900" baseline="0" dirty="0" smtClean="0"/>
                        <a:t>Use of arrays as a pictorial representation for division. 15 </a:t>
                      </a:r>
                      <a:r>
                        <a:rPr lang="en-GB" sz="900" u="none" baseline="0" dirty="0" smtClean="0"/>
                        <a:t>÷ 3 = 5</a:t>
                      </a:r>
                      <a:r>
                        <a:rPr lang="en-GB" sz="900" baseline="0" dirty="0" smtClean="0"/>
                        <a:t> There are 5 groups of 3.</a:t>
                      </a:r>
                    </a:p>
                    <a:p>
                      <a:r>
                        <a:rPr lang="en-GB" sz="900" baseline="0" dirty="0" smtClean="0"/>
                        <a:t>15 </a:t>
                      </a:r>
                      <a:r>
                        <a:rPr lang="en-GB" sz="900" u="none" baseline="0" dirty="0" smtClean="0"/>
                        <a:t>÷ 5 = 3 </a:t>
                      </a:r>
                      <a:r>
                        <a:rPr lang="en-GB" sz="900" baseline="0" dirty="0" smtClean="0"/>
                        <a:t>There are 3 groups of 5.</a:t>
                      </a:r>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endParaRPr lang="en-GB" sz="900" baseline="0" dirty="0" smtClean="0"/>
                    </a:p>
                    <a:p>
                      <a:r>
                        <a:rPr lang="en-GB" sz="900" baseline="0" dirty="0" smtClean="0"/>
                        <a:t>Children should be able to find ½ and ¼ and simple fractions of objects, numbers and quantities. </a:t>
                      </a:r>
                    </a:p>
                  </a:txBody>
                  <a:tcPr/>
                </a:tc>
                <a:tc>
                  <a:txBody>
                    <a:bodyPr/>
                    <a:lstStyle/>
                    <a:p>
                      <a:r>
                        <a:rPr lang="en-GB" sz="900" b="1" u="sng" kern="1200" dirty="0" smtClean="0">
                          <a:solidFill>
                            <a:schemeClr val="tx1"/>
                          </a:solidFill>
                          <a:effectLst/>
                          <a:latin typeface="+mn-lt"/>
                          <a:ea typeface="+mn-ea"/>
                          <a:cs typeface="+mn-cs"/>
                        </a:rPr>
                        <a:t>÷ = signs and missing numbers</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6 ÷ 2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6 ÷ 2</a:t>
                      </a:r>
                    </a:p>
                    <a:p>
                      <a:r>
                        <a:rPr lang="en-GB" sz="900" kern="1200" dirty="0" smtClean="0">
                          <a:solidFill>
                            <a:schemeClr val="tx1"/>
                          </a:solidFill>
                          <a:effectLst/>
                          <a:latin typeface="+mn-lt"/>
                          <a:ea typeface="+mn-ea"/>
                          <a:cs typeface="+mn-cs"/>
                        </a:rPr>
                        <a:t>6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3                   3 = 6  ÷ </a:t>
                      </a:r>
                      <a:r>
                        <a:rPr lang="en-GB" sz="900" kern="1200" dirty="0" smtClean="0">
                          <a:solidFill>
                            <a:schemeClr val="tx1"/>
                          </a:solidFill>
                          <a:effectLst/>
                          <a:latin typeface="+mn-lt"/>
                          <a:ea typeface="+mn-ea"/>
                          <a:cs typeface="+mn-cs"/>
                          <a:sym typeface="Symbol" panose="05050102010706020507" pitchFamily="18" charset="2"/>
                        </a:rPr>
                        <a:t></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2 = 3                   3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2</a:t>
                      </a:r>
                    </a:p>
                    <a:p>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3                  3 = </a:t>
                      </a:r>
                      <a:r>
                        <a:rPr lang="en-GB" sz="900" kern="1200" dirty="0" smtClean="0">
                          <a:solidFill>
                            <a:schemeClr val="tx1"/>
                          </a:solidFill>
                          <a:effectLst/>
                          <a:latin typeface="+mn-lt"/>
                          <a:ea typeface="+mn-ea"/>
                          <a:cs typeface="+mn-cs"/>
                          <a:sym typeface="Symbol" panose="05050102010706020507" pitchFamily="18" charset="2"/>
                        </a:rPr>
                        <a:t></a:t>
                      </a:r>
                      <a:r>
                        <a:rPr lang="en-GB" sz="900" kern="1200" dirty="0" smtClean="0">
                          <a:solidFill>
                            <a:schemeClr val="tx1"/>
                          </a:solidFill>
                          <a:effectLst/>
                          <a:latin typeface="+mn-lt"/>
                          <a:ea typeface="+mn-ea"/>
                          <a:cs typeface="+mn-cs"/>
                        </a:rPr>
                        <a:t> ÷ </a:t>
                      </a:r>
                      <a:r>
                        <a:rPr lang="en-GB" sz="900" kern="1200" dirty="0" smtClean="0">
                          <a:solidFill>
                            <a:schemeClr val="tx1"/>
                          </a:solidFill>
                          <a:effectLst/>
                          <a:latin typeface="+mn-lt"/>
                          <a:ea typeface="+mn-ea"/>
                          <a:cs typeface="+mn-cs"/>
                          <a:sym typeface="Symbol" panose="05050102010706020507" pitchFamily="18" charset="2"/>
                        </a:rPr>
                        <a:t></a:t>
                      </a:r>
                      <a:endParaRPr lang="en-GB" sz="900" kern="1200" dirty="0" smtClean="0">
                        <a:solidFill>
                          <a:schemeClr val="tx1"/>
                        </a:solidFill>
                        <a:effectLst/>
                        <a:latin typeface="+mn-lt"/>
                        <a:ea typeface="+mn-ea"/>
                        <a:cs typeface="+mn-cs"/>
                      </a:endParaRPr>
                    </a:p>
                    <a:p>
                      <a:endParaRPr lang="en-GB" sz="900" baseline="0" dirty="0" smtClean="0"/>
                    </a:p>
                    <a:p>
                      <a:endParaRPr lang="en-GB" sz="900" baseline="0" dirty="0" smtClean="0"/>
                    </a:p>
                    <a:p>
                      <a:r>
                        <a:rPr lang="en-GB" sz="900" u="none" dirty="0" smtClean="0"/>
                        <a:t>Know and understand</a:t>
                      </a:r>
                      <a:r>
                        <a:rPr lang="en-GB" sz="900" u="none" baseline="0" dirty="0" smtClean="0"/>
                        <a:t> sharing and grouping- introducing children to the ÷ sign. </a:t>
                      </a:r>
                    </a:p>
                    <a:p>
                      <a:endParaRPr lang="en-GB" sz="900" u="none" baseline="0" dirty="0" smtClean="0"/>
                    </a:p>
                    <a:p>
                      <a:r>
                        <a:rPr lang="en-GB" sz="900" u="none" baseline="0" dirty="0" smtClean="0"/>
                        <a:t>Children should continue to use grouping and sharing for division using practical apparatus, arrays and pictorial representations. </a:t>
                      </a:r>
                      <a:r>
                        <a:rPr lang="en-GB" sz="900" u="none" baseline="0" dirty="0" err="1" smtClean="0"/>
                        <a:t>E.g.numberline</a:t>
                      </a:r>
                      <a:endParaRPr lang="en-GB" sz="900" u="none" dirty="0" smtClean="0"/>
                    </a:p>
                    <a:p>
                      <a:endParaRPr lang="en-GB" sz="900" dirty="0" smtClean="0"/>
                    </a:p>
                    <a:p>
                      <a:r>
                        <a:rPr lang="en-GB" sz="900" b="1" u="sng" dirty="0" smtClean="0"/>
                        <a:t>Groupin</a:t>
                      </a:r>
                      <a:r>
                        <a:rPr lang="en-GB" sz="900" b="1" u="sng" baseline="0" dirty="0" smtClean="0"/>
                        <a:t>g using a </a:t>
                      </a:r>
                      <a:r>
                        <a:rPr lang="en-GB" sz="900" b="1" u="sng" baseline="0" dirty="0" err="1" smtClean="0"/>
                        <a:t>numberline</a:t>
                      </a:r>
                      <a:endParaRPr lang="en-GB" sz="900" b="1" u="sng" dirty="0" smtClean="0"/>
                    </a:p>
                    <a:p>
                      <a:endParaRPr lang="en-GB" sz="900" dirty="0" smtClean="0"/>
                    </a:p>
                    <a:p>
                      <a:r>
                        <a:rPr lang="en-GB" sz="900" dirty="0" smtClean="0"/>
                        <a:t>Group from zero in jumps of the divisor</a:t>
                      </a:r>
                      <a:r>
                        <a:rPr lang="en-GB" sz="900" baseline="0" dirty="0" smtClean="0"/>
                        <a:t> to find our ‘how many groups of 3 are there in 15?’. </a:t>
                      </a:r>
                      <a:endParaRPr lang="en-GB" sz="900" dirty="0" smtClean="0"/>
                    </a:p>
                    <a:p>
                      <a:endParaRPr lang="en-GB" sz="900" dirty="0" smtClean="0"/>
                    </a:p>
                    <a:p>
                      <a:r>
                        <a:rPr lang="en-GB" sz="900" dirty="0" smtClean="0"/>
                        <a:t>15 </a:t>
                      </a:r>
                      <a:r>
                        <a:rPr lang="en-GB" sz="900" u="none" baseline="0" dirty="0" smtClean="0"/>
                        <a:t> ÷ </a:t>
                      </a:r>
                      <a:r>
                        <a:rPr lang="en-GB" sz="900" dirty="0" smtClean="0"/>
                        <a:t> 3 =</a:t>
                      </a:r>
                      <a:r>
                        <a:rPr lang="en-GB" sz="900" baseline="0" dirty="0" smtClean="0"/>
                        <a:t> 5</a:t>
                      </a:r>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endParaRPr lang="en-GB" sz="900" dirty="0" smtClean="0"/>
                    </a:p>
                    <a:p>
                      <a:r>
                        <a:rPr lang="en-GB" sz="900" dirty="0" smtClean="0"/>
                        <a:t>Continue work on arrays. </a:t>
                      </a:r>
                      <a:r>
                        <a:rPr lang="en-GB" sz="900" dirty="0" smtClean="0">
                          <a:solidFill>
                            <a:schemeClr val="tx1"/>
                          </a:solidFill>
                        </a:rPr>
                        <a:t>Support children</a:t>
                      </a:r>
                      <a:r>
                        <a:rPr lang="en-GB" sz="900" baseline="0" dirty="0" smtClean="0">
                          <a:solidFill>
                            <a:schemeClr val="tx1"/>
                          </a:solidFill>
                        </a:rPr>
                        <a:t> to understand how multiplication and division are inverse. Look at an array – what do you see?</a:t>
                      </a:r>
                    </a:p>
                    <a:p>
                      <a:endParaRPr lang="en-GB" sz="900" baseline="0" dirty="0" smtClean="0">
                        <a:solidFill>
                          <a:schemeClr val="tx1"/>
                        </a:solidFill>
                      </a:endParaRPr>
                    </a:p>
                    <a:p>
                      <a:r>
                        <a:rPr lang="en-GB" sz="900" baseline="0" dirty="0" smtClean="0">
                          <a:solidFill>
                            <a:schemeClr val="tx1"/>
                          </a:solidFill>
                        </a:rPr>
                        <a:t>Relate division to fractions. </a:t>
                      </a:r>
                      <a:endParaRPr lang="en-GB" sz="900" dirty="0" smtClean="0">
                        <a:solidFill>
                          <a:schemeClr val="tx1"/>
                        </a:solidFill>
                      </a:endParaRPr>
                    </a:p>
                  </a:txBody>
                  <a:tcPr/>
                </a:tc>
                <a:tc>
                  <a:txBody>
                    <a:bodyPr/>
                    <a:lstStyle/>
                    <a:p>
                      <a:r>
                        <a:rPr lang="en-GB" sz="900" b="1" u="sng" kern="1200" dirty="0" smtClean="0">
                          <a:solidFill>
                            <a:schemeClr val="tx1"/>
                          </a:solidFill>
                          <a:effectLst/>
                          <a:latin typeface="+mn-lt"/>
                          <a:ea typeface="+mn-ea"/>
                          <a:cs typeface="+mn-cs"/>
                        </a:rPr>
                        <a:t>÷ = signs and missing numbers</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Continue using a range of equations as in year 2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r>
                        <a:rPr lang="en-GB" sz="900" b="1" u="sng" kern="1200" dirty="0" smtClean="0">
                          <a:solidFill>
                            <a:schemeClr val="tx1"/>
                          </a:solidFill>
                          <a:effectLst/>
                          <a:latin typeface="+mn-lt"/>
                          <a:ea typeface="+mn-ea"/>
                          <a:cs typeface="+mn-cs"/>
                        </a:rPr>
                        <a:t>Grouping</a:t>
                      </a:r>
                      <a:endParaRPr lang="en-GB" sz="900" b="1" kern="1200" dirty="0" smtClean="0">
                        <a:solidFill>
                          <a:schemeClr val="tx1"/>
                        </a:solidFill>
                        <a:effectLst/>
                        <a:latin typeface="+mn-lt"/>
                        <a:ea typeface="+mn-ea"/>
                        <a:cs typeface="+mn-cs"/>
                      </a:endParaRPr>
                    </a:p>
                    <a:p>
                      <a:r>
                        <a:rPr lang="en-GB" sz="900" b="0" kern="1200" dirty="0" smtClean="0">
                          <a:solidFill>
                            <a:schemeClr val="tx1"/>
                          </a:solidFill>
                          <a:effectLst/>
                          <a:latin typeface="+mn-lt"/>
                          <a:ea typeface="+mn-ea"/>
                          <a:cs typeface="+mn-cs"/>
                        </a:rPr>
                        <a:t>How many 6’s</a:t>
                      </a:r>
                      <a:r>
                        <a:rPr lang="en-GB" sz="900" b="0" kern="1200" baseline="0" dirty="0" smtClean="0">
                          <a:solidFill>
                            <a:schemeClr val="tx1"/>
                          </a:solidFill>
                          <a:effectLst/>
                          <a:latin typeface="+mn-lt"/>
                          <a:ea typeface="+mn-ea"/>
                          <a:cs typeface="+mn-cs"/>
                        </a:rPr>
                        <a:t> are in 30? </a:t>
                      </a:r>
                      <a:endParaRPr lang="en-GB" sz="900" b="0" kern="1200" dirty="0" smtClean="0">
                        <a:solidFill>
                          <a:schemeClr val="tx1"/>
                        </a:solidFill>
                        <a:effectLst/>
                        <a:latin typeface="+mn-lt"/>
                        <a:ea typeface="+mn-ea"/>
                        <a:cs typeface="+mn-cs"/>
                      </a:endParaRPr>
                    </a:p>
                    <a:p>
                      <a:r>
                        <a:rPr lang="en-GB" sz="900" b="0" kern="1200" dirty="0" smtClean="0">
                          <a:solidFill>
                            <a:schemeClr val="tx1"/>
                          </a:solidFill>
                          <a:effectLst/>
                          <a:latin typeface="+mn-lt"/>
                          <a:ea typeface="+mn-ea"/>
                          <a:cs typeface="+mn-cs"/>
                        </a:rPr>
                        <a:t>30 ÷ 6 can be modelled as:</a:t>
                      </a: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b="1"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p>
                    <a:p>
                      <a:r>
                        <a:rPr lang="en-GB" sz="900" u="sng" kern="1200" dirty="0" smtClean="0">
                          <a:solidFill>
                            <a:schemeClr val="tx1"/>
                          </a:solidFill>
                          <a:effectLst/>
                          <a:latin typeface="+mn-lt"/>
                          <a:ea typeface="+mn-ea"/>
                          <a:cs typeface="+mn-cs"/>
                        </a:rPr>
                        <a:t>Becoming more efficient</a:t>
                      </a:r>
                      <a:r>
                        <a:rPr lang="en-GB" sz="900" u="sng" kern="1200" baseline="0" dirty="0" smtClean="0">
                          <a:solidFill>
                            <a:schemeClr val="tx1"/>
                          </a:solidFill>
                          <a:effectLst/>
                          <a:latin typeface="+mn-lt"/>
                          <a:ea typeface="+mn-ea"/>
                          <a:cs typeface="+mn-cs"/>
                        </a:rPr>
                        <a:t> using a </a:t>
                      </a:r>
                      <a:r>
                        <a:rPr lang="en-GB" sz="900" u="sng" kern="1200" baseline="0" dirty="0" err="1" smtClean="0">
                          <a:solidFill>
                            <a:schemeClr val="tx1"/>
                          </a:solidFill>
                          <a:effectLst/>
                          <a:latin typeface="+mn-lt"/>
                          <a:ea typeface="+mn-ea"/>
                          <a:cs typeface="+mn-cs"/>
                        </a:rPr>
                        <a:t>numberline</a:t>
                      </a:r>
                      <a:endParaRPr lang="en-GB" sz="900" u="sng"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Children need to be able to partition the dividend</a:t>
                      </a:r>
                      <a:r>
                        <a:rPr lang="en-GB" sz="900" kern="1200" baseline="0" dirty="0" smtClean="0">
                          <a:solidFill>
                            <a:schemeClr val="tx1"/>
                          </a:solidFill>
                          <a:effectLst/>
                          <a:latin typeface="+mn-lt"/>
                          <a:ea typeface="+mn-ea"/>
                          <a:cs typeface="+mn-cs"/>
                        </a:rPr>
                        <a:t> in different ways (Multiples of the divisor).</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48 </a:t>
                      </a:r>
                      <a:r>
                        <a:rPr lang="en-GB" sz="900" b="1" kern="1200" dirty="0" smtClean="0">
                          <a:solidFill>
                            <a:schemeClr val="tx1"/>
                          </a:solidFill>
                          <a:effectLst/>
                          <a:latin typeface="+mn-lt"/>
                          <a:ea typeface="+mn-ea"/>
                          <a:cs typeface="+mn-cs"/>
                        </a:rPr>
                        <a:t>÷ 4 = 12</a:t>
                      </a:r>
                    </a:p>
                    <a:p>
                      <a:r>
                        <a:rPr lang="en-GB" sz="900" kern="1200" dirty="0" smtClean="0">
                          <a:solidFill>
                            <a:schemeClr val="tx1"/>
                          </a:solidFill>
                          <a:effectLst/>
                          <a:latin typeface="+mn-lt"/>
                          <a:ea typeface="+mn-ea"/>
                          <a:cs typeface="+mn-cs"/>
                        </a:rPr>
                        <a:t>                +40                              +</a:t>
                      </a:r>
                      <a:r>
                        <a:rPr lang="en-GB" sz="900" kern="1200" baseline="0" dirty="0" smtClean="0">
                          <a:solidFill>
                            <a:schemeClr val="tx1"/>
                          </a:solidFill>
                          <a:effectLst/>
                          <a:latin typeface="+mn-lt"/>
                          <a:ea typeface="+mn-ea"/>
                          <a:cs typeface="+mn-cs"/>
                        </a:rPr>
                        <a:t> 8</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600" kern="1200" baseline="0" dirty="0" smtClean="0">
                          <a:solidFill>
                            <a:schemeClr val="tx1"/>
                          </a:solidFill>
                          <a:effectLst/>
                          <a:latin typeface="+mn-lt"/>
                          <a:ea typeface="+mn-ea"/>
                          <a:cs typeface="+mn-cs"/>
                        </a:rPr>
                        <a:t>                  </a:t>
                      </a:r>
                      <a:r>
                        <a:rPr lang="en-GB" sz="800" kern="1200" baseline="0" dirty="0" smtClean="0">
                          <a:solidFill>
                            <a:schemeClr val="tx1"/>
                          </a:solidFill>
                          <a:effectLst/>
                          <a:latin typeface="+mn-lt"/>
                          <a:ea typeface="+mn-ea"/>
                          <a:cs typeface="+mn-cs"/>
                        </a:rPr>
                        <a:t>10 groups                        2 groups</a:t>
                      </a:r>
                      <a:endParaRPr lang="en-GB" sz="8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endParaRPr lang="en-GB" sz="900" kern="1200" dirty="0" smtClean="0">
                        <a:solidFill>
                          <a:schemeClr val="tx1"/>
                        </a:solidFill>
                        <a:effectLst/>
                        <a:latin typeface="+mn-lt"/>
                        <a:ea typeface="+mn-ea"/>
                        <a:cs typeface="+mn-cs"/>
                      </a:endParaRPr>
                    </a:p>
                    <a:p>
                      <a:r>
                        <a:rPr lang="en-GB" sz="900" u="sng" kern="1200" dirty="0" smtClean="0">
                          <a:solidFill>
                            <a:schemeClr val="tx1"/>
                          </a:solidFill>
                          <a:effectLst/>
                          <a:latin typeface="+mn-lt"/>
                          <a:ea typeface="+mn-ea"/>
                          <a:cs typeface="+mn-cs"/>
                        </a:rPr>
                        <a:t>Remainders</a:t>
                      </a: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1" kern="1200" dirty="0" smtClean="0">
                          <a:solidFill>
                            <a:schemeClr val="tx1"/>
                          </a:solidFill>
                          <a:effectLst/>
                          <a:latin typeface="+mn-lt"/>
                          <a:ea typeface="+mn-ea"/>
                          <a:cs typeface="+mn-cs"/>
                        </a:rPr>
                        <a:t>49 ÷  4 = 12 r1</a:t>
                      </a:r>
                      <a:endParaRPr lang="en-GB" sz="900" b="1" kern="1200" baseline="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+40                              +</a:t>
                      </a:r>
                      <a:r>
                        <a:rPr lang="en-GB" sz="900" kern="1200" baseline="0" dirty="0" smtClean="0">
                          <a:solidFill>
                            <a:schemeClr val="tx1"/>
                          </a:solidFill>
                          <a:effectLst/>
                          <a:latin typeface="+mn-lt"/>
                          <a:ea typeface="+mn-ea"/>
                          <a:cs typeface="+mn-cs"/>
                        </a:rPr>
                        <a:t> 8              + 1</a:t>
                      </a:r>
                    </a:p>
                    <a:p>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   </a:t>
                      </a:r>
                      <a:r>
                        <a:rPr lang="en-GB" sz="600" kern="1200" baseline="0" dirty="0" smtClean="0">
                          <a:solidFill>
                            <a:schemeClr val="tx1"/>
                          </a:solidFill>
                          <a:effectLst/>
                          <a:latin typeface="+mn-lt"/>
                          <a:ea typeface="+mn-ea"/>
                          <a:cs typeface="+mn-cs"/>
                        </a:rPr>
                        <a:t>                  </a:t>
                      </a:r>
                      <a:r>
                        <a:rPr lang="en-GB" sz="800" kern="1200" baseline="0" dirty="0" smtClean="0">
                          <a:solidFill>
                            <a:schemeClr val="tx1"/>
                          </a:solidFill>
                          <a:effectLst/>
                          <a:latin typeface="+mn-lt"/>
                          <a:ea typeface="+mn-ea"/>
                          <a:cs typeface="+mn-cs"/>
                        </a:rPr>
                        <a:t>10 groups                        2 groups</a:t>
                      </a:r>
                      <a:endParaRPr lang="en-GB" sz="900" b="1"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Sharing – 49 shared between 4. How many left over?</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Grouping – How many 4s make 49. How many are left over?</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solidFill>
                          <a:schemeClr val="tx1"/>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GB" sz="900" b="0" u="none" baseline="0" dirty="0" smtClean="0">
                          <a:solidFill>
                            <a:schemeClr val="tx1"/>
                          </a:solidFill>
                        </a:rPr>
                        <a:t>Place value counters can be used to support children apply their knowledge of grouping. </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For example: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60 ÷ 10 = How many groups of 10 in 60?</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solidFill>
                            <a:schemeClr val="tx1"/>
                          </a:solidFill>
                        </a:rPr>
                        <a:t>600 ÷ 100 = How many groups of 100 in 600?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aseline="0" dirty="0" smtClean="0"/>
                        <a:t>Relate division to fractions.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txBody>
                  <a:tcPr/>
                </a:tc>
              </a:tr>
            </a:tbl>
          </a:graphicData>
        </a:graphic>
      </p:graphicFrame>
      <p:pic>
        <p:nvPicPr>
          <p:cNvPr id="2" name="Picture 1"/>
          <p:cNvPicPr>
            <a:picLocks noChangeAspect="1"/>
          </p:cNvPicPr>
          <p:nvPr/>
        </p:nvPicPr>
        <p:blipFill>
          <a:blip r:embed="rId2"/>
          <a:stretch>
            <a:fillRect/>
          </a:stretch>
        </p:blipFill>
        <p:spPr>
          <a:xfrm>
            <a:off x="320225" y="1813953"/>
            <a:ext cx="2523584" cy="1043630"/>
          </a:xfrm>
          <a:prstGeom prst="rect">
            <a:avLst/>
          </a:prstGeom>
        </p:spPr>
      </p:pic>
      <p:pic>
        <p:nvPicPr>
          <p:cNvPr id="3" name="Picture 2"/>
          <p:cNvPicPr>
            <a:picLocks noChangeAspect="1"/>
          </p:cNvPicPr>
          <p:nvPr/>
        </p:nvPicPr>
        <p:blipFill>
          <a:blip r:embed="rId3"/>
          <a:stretch>
            <a:fillRect/>
          </a:stretch>
        </p:blipFill>
        <p:spPr>
          <a:xfrm>
            <a:off x="256217" y="3665353"/>
            <a:ext cx="2587592" cy="488627"/>
          </a:xfrm>
          <a:prstGeom prst="rect">
            <a:avLst/>
          </a:prstGeom>
        </p:spPr>
      </p:pic>
      <p:pic>
        <p:nvPicPr>
          <p:cNvPr id="5" name="Picture 4"/>
          <p:cNvPicPr>
            <a:picLocks noChangeAspect="1"/>
          </p:cNvPicPr>
          <p:nvPr/>
        </p:nvPicPr>
        <p:blipFill>
          <a:blip r:embed="rId4"/>
          <a:stretch>
            <a:fillRect/>
          </a:stretch>
        </p:blipFill>
        <p:spPr>
          <a:xfrm>
            <a:off x="3129377" y="3212976"/>
            <a:ext cx="2714625" cy="1095375"/>
          </a:xfrm>
          <a:prstGeom prst="rect">
            <a:avLst/>
          </a:prstGeom>
        </p:spPr>
      </p:pic>
      <p:pic>
        <p:nvPicPr>
          <p:cNvPr id="6" name="Picture 5"/>
          <p:cNvPicPr>
            <a:picLocks noChangeAspect="1"/>
          </p:cNvPicPr>
          <p:nvPr/>
        </p:nvPicPr>
        <p:blipFill>
          <a:blip r:embed="rId5"/>
          <a:stretch>
            <a:fillRect/>
          </a:stretch>
        </p:blipFill>
        <p:spPr>
          <a:xfrm>
            <a:off x="3272536" y="4526901"/>
            <a:ext cx="2428305" cy="851063"/>
          </a:xfrm>
          <a:prstGeom prst="rect">
            <a:avLst/>
          </a:prstGeom>
        </p:spPr>
      </p:pic>
      <p:pic>
        <p:nvPicPr>
          <p:cNvPr id="7" name="Picture 6"/>
          <p:cNvPicPr>
            <a:picLocks noChangeAspect="1"/>
          </p:cNvPicPr>
          <p:nvPr/>
        </p:nvPicPr>
        <p:blipFill>
          <a:blip r:embed="rId6"/>
          <a:stretch>
            <a:fillRect/>
          </a:stretch>
        </p:blipFill>
        <p:spPr>
          <a:xfrm>
            <a:off x="320224" y="5051090"/>
            <a:ext cx="1109168" cy="653748"/>
          </a:xfrm>
          <a:prstGeom prst="rect">
            <a:avLst/>
          </a:prstGeom>
        </p:spPr>
      </p:pic>
      <p:pic>
        <p:nvPicPr>
          <p:cNvPr id="8" name="Picture 7"/>
          <p:cNvPicPr>
            <a:picLocks noChangeAspect="1"/>
          </p:cNvPicPr>
          <p:nvPr/>
        </p:nvPicPr>
        <p:blipFill>
          <a:blip r:embed="rId7"/>
          <a:stretch>
            <a:fillRect/>
          </a:stretch>
        </p:blipFill>
        <p:spPr>
          <a:xfrm>
            <a:off x="1735582" y="4797152"/>
            <a:ext cx="676178" cy="1085983"/>
          </a:xfrm>
          <a:prstGeom prst="rect">
            <a:avLst/>
          </a:prstGeom>
        </p:spPr>
      </p:pic>
      <p:pic>
        <p:nvPicPr>
          <p:cNvPr id="9" name="Picture 8"/>
          <p:cNvPicPr>
            <a:picLocks noChangeAspect="1"/>
          </p:cNvPicPr>
          <p:nvPr/>
        </p:nvPicPr>
        <p:blipFill>
          <a:blip r:embed="rId8"/>
          <a:stretch>
            <a:fillRect/>
          </a:stretch>
        </p:blipFill>
        <p:spPr>
          <a:xfrm>
            <a:off x="6300192" y="1609600"/>
            <a:ext cx="2592288" cy="479537"/>
          </a:xfrm>
          <a:prstGeom prst="rect">
            <a:avLst/>
          </a:prstGeom>
        </p:spPr>
      </p:pic>
      <p:cxnSp>
        <p:nvCxnSpPr>
          <p:cNvPr id="23" name="Straight Connector 22"/>
          <p:cNvCxnSpPr/>
          <p:nvPr/>
        </p:nvCxnSpPr>
        <p:spPr>
          <a:xfrm>
            <a:off x="6300192" y="3356992"/>
            <a:ext cx="2520280" cy="0"/>
          </a:xfrm>
          <a:prstGeom prst="line">
            <a:avLst/>
          </a:prstGeom>
        </p:spPr>
        <p:style>
          <a:lnRef idx="1">
            <a:schemeClr val="dk1"/>
          </a:lnRef>
          <a:fillRef idx="0">
            <a:schemeClr val="dk1"/>
          </a:fillRef>
          <a:effectRef idx="0">
            <a:schemeClr val="dk1"/>
          </a:effectRef>
          <a:fontRef idx="minor">
            <a:schemeClr val="tx1"/>
          </a:fontRef>
        </p:style>
      </p:cxnSp>
      <p:sp>
        <p:nvSpPr>
          <p:cNvPr id="25" name="Curved Down Arrow 24"/>
          <p:cNvSpPr/>
          <p:nvPr/>
        </p:nvSpPr>
        <p:spPr>
          <a:xfrm>
            <a:off x="6300192" y="3118265"/>
            <a:ext cx="1152128"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urved Down Arrow 25"/>
          <p:cNvSpPr/>
          <p:nvPr/>
        </p:nvSpPr>
        <p:spPr>
          <a:xfrm>
            <a:off x="7452320" y="3118266"/>
            <a:ext cx="504056"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7" name="Straight Connector 26"/>
          <p:cNvCxnSpPr/>
          <p:nvPr/>
        </p:nvCxnSpPr>
        <p:spPr>
          <a:xfrm>
            <a:off x="6300192" y="4243791"/>
            <a:ext cx="2520280" cy="0"/>
          </a:xfrm>
          <a:prstGeom prst="line">
            <a:avLst/>
          </a:prstGeom>
        </p:spPr>
        <p:style>
          <a:lnRef idx="1">
            <a:schemeClr val="dk1"/>
          </a:lnRef>
          <a:fillRef idx="0">
            <a:schemeClr val="dk1"/>
          </a:fillRef>
          <a:effectRef idx="0">
            <a:schemeClr val="dk1"/>
          </a:effectRef>
          <a:fontRef idx="minor">
            <a:schemeClr val="tx1"/>
          </a:fontRef>
        </p:style>
      </p:cxnSp>
      <p:sp>
        <p:nvSpPr>
          <p:cNvPr id="28" name="Curved Down Arrow 27"/>
          <p:cNvSpPr/>
          <p:nvPr/>
        </p:nvSpPr>
        <p:spPr>
          <a:xfrm>
            <a:off x="6300192" y="4005064"/>
            <a:ext cx="1152128"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9" name="Curved Down Arrow 28"/>
          <p:cNvSpPr/>
          <p:nvPr/>
        </p:nvSpPr>
        <p:spPr>
          <a:xfrm>
            <a:off x="7452320" y="4005065"/>
            <a:ext cx="504056" cy="220280"/>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3" name="Curved Down Arrow 32"/>
          <p:cNvSpPr/>
          <p:nvPr/>
        </p:nvSpPr>
        <p:spPr>
          <a:xfrm>
            <a:off x="7956376" y="4052203"/>
            <a:ext cx="351656" cy="191588"/>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10" name="TextBox 9"/>
          <p:cNvSpPr txBox="1"/>
          <p:nvPr/>
        </p:nvSpPr>
        <p:spPr>
          <a:xfrm>
            <a:off x="3887775" y="-105728"/>
            <a:ext cx="1296144" cy="369332"/>
          </a:xfrm>
          <a:prstGeom prst="rect">
            <a:avLst/>
          </a:prstGeom>
          <a:noFill/>
        </p:spPr>
        <p:txBody>
          <a:bodyPr wrap="square" rtlCol="0">
            <a:spAutoFit/>
          </a:bodyPr>
          <a:lstStyle/>
          <a:p>
            <a:r>
              <a:rPr lang="en-GB" b="1" dirty="0" smtClean="0"/>
              <a:t>Division</a:t>
            </a:r>
            <a:endParaRPr lang="en-GB" b="1" dirty="0"/>
          </a:p>
        </p:txBody>
      </p:sp>
    </p:spTree>
    <p:extLst>
      <p:ext uri="{BB962C8B-B14F-4D97-AF65-F5344CB8AC3E}">
        <p14:creationId xmlns:p14="http://schemas.microsoft.com/office/powerpoint/2010/main" val="36465692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20688"/>
            <a:ext cx="7772400" cy="1470025"/>
          </a:xfrm>
        </p:spPr>
        <p:txBody>
          <a:bodyPr/>
          <a:lstStyle/>
          <a:p>
            <a:r>
              <a:rPr lang="en-GB" dirty="0" smtClean="0"/>
              <a:t>What will we cover?</a:t>
            </a:r>
          </a:p>
        </p:txBody>
      </p:sp>
      <p:sp>
        <p:nvSpPr>
          <p:cNvPr id="5" name="Rectangle 4"/>
          <p:cNvSpPr/>
          <p:nvPr/>
        </p:nvSpPr>
        <p:spPr>
          <a:xfrm>
            <a:off x="1403648" y="2276872"/>
            <a:ext cx="6534472" cy="4031873"/>
          </a:xfrm>
          <a:prstGeom prst="rect">
            <a:avLst/>
          </a:prstGeom>
        </p:spPr>
        <p:txBody>
          <a:bodyPr wrap="square">
            <a:spAutoFit/>
          </a:bodyPr>
          <a:lstStyle/>
          <a:p>
            <a:pPr marL="285750" indent="-285750">
              <a:buFont typeface="Arial" panose="020B0604020202020204" pitchFamily="34" charset="0"/>
              <a:buChar char="•"/>
            </a:pPr>
            <a:r>
              <a:rPr lang="en-GB" sz="3200" dirty="0">
                <a:latin typeface="Comic Sans MS" panose="030F0702030302020204" pitchFamily="66" charset="0"/>
              </a:rPr>
              <a:t>The mastery approach to mathematics</a:t>
            </a:r>
          </a:p>
          <a:p>
            <a:pPr marL="285750" indent="-285750">
              <a:buFont typeface="Arial" panose="020B0604020202020204" pitchFamily="34" charset="0"/>
              <a:buChar char="•"/>
            </a:pPr>
            <a:r>
              <a:rPr lang="en-GB" sz="3200" dirty="0">
                <a:latin typeface="Comic Sans MS" panose="030F0702030302020204" pitchFamily="66" charset="0"/>
              </a:rPr>
              <a:t>Addition</a:t>
            </a:r>
          </a:p>
          <a:p>
            <a:pPr marL="285750" indent="-285750">
              <a:buFont typeface="Arial" panose="020B0604020202020204" pitchFamily="34" charset="0"/>
              <a:buChar char="•"/>
            </a:pPr>
            <a:r>
              <a:rPr lang="en-GB" sz="3200" dirty="0">
                <a:latin typeface="Comic Sans MS" panose="030F0702030302020204" pitchFamily="66" charset="0"/>
              </a:rPr>
              <a:t>Subtraction</a:t>
            </a:r>
          </a:p>
          <a:p>
            <a:pPr marL="285750" indent="-285750">
              <a:buFont typeface="Arial" panose="020B0604020202020204" pitchFamily="34" charset="0"/>
              <a:buChar char="•"/>
            </a:pPr>
            <a:r>
              <a:rPr lang="en-GB" sz="3200" dirty="0">
                <a:latin typeface="Comic Sans MS" panose="030F0702030302020204" pitchFamily="66" charset="0"/>
              </a:rPr>
              <a:t>Multiplication</a:t>
            </a:r>
          </a:p>
          <a:p>
            <a:pPr marL="285750" indent="-285750">
              <a:buFont typeface="Arial" panose="020B0604020202020204" pitchFamily="34" charset="0"/>
              <a:buChar char="•"/>
            </a:pPr>
            <a:r>
              <a:rPr lang="en-GB" sz="3200" dirty="0">
                <a:latin typeface="Comic Sans MS" panose="030F0702030302020204" pitchFamily="66" charset="0"/>
              </a:rPr>
              <a:t>Division</a:t>
            </a:r>
          </a:p>
          <a:p>
            <a:pPr marL="285750" indent="-285750">
              <a:buFont typeface="Arial" panose="020B0604020202020204" pitchFamily="34" charset="0"/>
              <a:buChar char="•"/>
            </a:pPr>
            <a:r>
              <a:rPr lang="en-GB" sz="3200" dirty="0">
                <a:latin typeface="Comic Sans MS" panose="030F0702030302020204" pitchFamily="66" charset="0"/>
              </a:rPr>
              <a:t>Useful apps and websites</a:t>
            </a:r>
          </a:p>
          <a:p>
            <a:pPr marL="285750" indent="-285750">
              <a:buFont typeface="Arial" panose="020B0604020202020204" pitchFamily="34" charset="0"/>
              <a:buChar char="•"/>
            </a:pPr>
            <a:r>
              <a:rPr lang="en-GB" sz="3200" dirty="0" smtClean="0">
                <a:latin typeface="Comic Sans MS" panose="030F0702030302020204" pitchFamily="66" charset="0"/>
              </a:rPr>
              <a:t>Questions or comments</a:t>
            </a:r>
            <a:endParaRPr lang="en-GB" sz="3200" dirty="0">
              <a:latin typeface="Comic Sans MS" panose="030F0702030302020204" pitchFamily="66" charset="0"/>
            </a:endParaRPr>
          </a:p>
        </p:txBody>
      </p:sp>
    </p:spTree>
    <p:extLst>
      <p:ext uri="{BB962C8B-B14F-4D97-AF65-F5344CB8AC3E}">
        <p14:creationId xmlns:p14="http://schemas.microsoft.com/office/powerpoint/2010/main" val="79720960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586762892"/>
              </p:ext>
            </p:extLst>
          </p:nvPr>
        </p:nvGraphicFramePr>
        <p:xfrm>
          <a:off x="143507" y="235672"/>
          <a:ext cx="8856984" cy="6688792"/>
        </p:xfrm>
        <a:graphic>
          <a:graphicData uri="http://schemas.openxmlformats.org/drawingml/2006/table">
            <a:tbl>
              <a:tblPr firstRow="1" bandRow="1">
                <a:tableStyleId>{5940675A-B579-460E-94D1-54222C63F5DA}</a:tableStyleId>
              </a:tblPr>
              <a:tblGrid>
                <a:gridCol w="2808312"/>
                <a:gridCol w="3240360"/>
                <a:gridCol w="2808312"/>
              </a:tblGrid>
              <a:tr h="216024">
                <a:tc>
                  <a:txBody>
                    <a:bodyPr/>
                    <a:lstStyle/>
                    <a:p>
                      <a:pPr algn="ctr"/>
                      <a:r>
                        <a:rPr lang="en-GB" b="1" dirty="0" smtClean="0"/>
                        <a:t>Year</a:t>
                      </a:r>
                      <a:r>
                        <a:rPr lang="en-GB" b="1" baseline="0" dirty="0" smtClean="0"/>
                        <a:t> 4</a:t>
                      </a:r>
                      <a:endParaRPr lang="en-GB" b="1" dirty="0"/>
                    </a:p>
                  </a:txBody>
                  <a:tcPr/>
                </a:tc>
                <a:tc>
                  <a:txBody>
                    <a:bodyPr/>
                    <a:lstStyle/>
                    <a:p>
                      <a:pPr algn="ctr"/>
                      <a:r>
                        <a:rPr lang="en-GB" b="1" dirty="0" smtClean="0"/>
                        <a:t>Year</a:t>
                      </a:r>
                      <a:r>
                        <a:rPr lang="en-GB" b="1" baseline="0" dirty="0" smtClean="0"/>
                        <a:t> 5</a:t>
                      </a:r>
                      <a:endParaRPr lang="en-GB" b="1" dirty="0"/>
                    </a:p>
                  </a:txBody>
                  <a:tcPr/>
                </a:tc>
                <a:tc>
                  <a:txBody>
                    <a:bodyPr/>
                    <a:lstStyle/>
                    <a:p>
                      <a:pPr algn="ctr"/>
                      <a:r>
                        <a:rPr lang="en-GB" b="1" dirty="0" smtClean="0"/>
                        <a:t>Year</a:t>
                      </a:r>
                      <a:r>
                        <a:rPr lang="en-GB" b="1" baseline="0" dirty="0" smtClean="0"/>
                        <a:t> 6</a:t>
                      </a:r>
                      <a:endParaRPr lang="en-GB" b="1" dirty="0"/>
                    </a:p>
                  </a:txBody>
                  <a:tcPr/>
                </a:tc>
              </a:tr>
              <a:tr h="2802592">
                <a:tc gridSpan="2">
                  <a:txBody>
                    <a:bodyPr/>
                    <a:lstStyle/>
                    <a:p>
                      <a:r>
                        <a:rPr lang="en-GB" sz="900" b="1" u="sng" kern="1200" dirty="0" smtClean="0">
                          <a:solidFill>
                            <a:schemeClr val="tx1"/>
                          </a:solidFill>
                          <a:effectLst/>
                          <a:latin typeface="+mn-lt"/>
                          <a:ea typeface="+mn-ea"/>
                          <a:cs typeface="+mn-cs"/>
                        </a:rPr>
                        <a:t>÷ = signs and missing numbers</a:t>
                      </a:r>
                      <a:endParaRPr lang="en-GB" sz="900" kern="1200" dirty="0" smtClean="0">
                        <a:solidFill>
                          <a:schemeClr val="tx1"/>
                        </a:solidFill>
                        <a:effectLst/>
                        <a:latin typeface="+mn-lt"/>
                        <a:ea typeface="+mn-ea"/>
                        <a:cs typeface="+mn-cs"/>
                      </a:endParaRPr>
                    </a:p>
                    <a:p>
                      <a:r>
                        <a:rPr lang="en-GB" sz="900" kern="1200" dirty="0" smtClean="0">
                          <a:solidFill>
                            <a:schemeClr val="tx1"/>
                          </a:solidFill>
                          <a:effectLst/>
                          <a:latin typeface="+mn-lt"/>
                          <a:ea typeface="+mn-ea"/>
                          <a:cs typeface="+mn-cs"/>
                        </a:rPr>
                        <a:t>Continue using a range of equations as in year 3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u="sng" baseline="0" dirty="0" smtClean="0"/>
                        <a:t>Sharing, Grouping and using a number line</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Children will continue to explore division as sharing and grouping, and to represent calculations on a number line until they  have a secure understanding. Children should progress in their use of written division calculations: </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baseline="0" dirty="0" smtClean="0"/>
                        <a:t>Using tables facts with which they are fluent</a:t>
                      </a:r>
                    </a:p>
                    <a:p>
                      <a:pPr marL="171450" marR="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900" b="0" i="0" u="none" baseline="0" dirty="0" smtClean="0"/>
                        <a:t>Experiencing a logical progression in the numbers they use including calculations with remainders.</a:t>
                      </a:r>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Remainders should be interpreted according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to the context. (i.e. rounded up or down to relate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to the answer to the problem) </a:t>
                      </a:r>
                    </a:p>
                    <a:p>
                      <a:pPr marL="0" marR="0" indent="0" algn="l" defTabSz="914400" rtl="0" eaLnBrk="1" fontAlgn="auto" latinLnBrk="0" hangingPunct="1">
                        <a:lnSpc>
                          <a:spcPct val="100000"/>
                        </a:lnSpc>
                        <a:spcBef>
                          <a:spcPts val="0"/>
                        </a:spcBef>
                        <a:spcAft>
                          <a:spcPts val="0"/>
                        </a:spcAft>
                        <a:buClrTx/>
                        <a:buSzTx/>
                        <a:buFont typeface="+mj-lt"/>
                        <a:buNone/>
                        <a:tabLst/>
                        <a:defRPr/>
                      </a:pPr>
                      <a:r>
                        <a:rPr lang="en-GB" sz="900" b="0" i="0" u="none" baseline="0" dirty="0" smtClean="0"/>
                        <a:t> </a:t>
                      </a:r>
                    </a:p>
                  </a:txBody>
                  <a:tcPr>
                    <a:lnB w="12700" cap="flat" cmpd="sng" algn="ctr">
                      <a:solidFill>
                        <a:schemeClr val="tx1"/>
                      </a:solidFill>
                      <a:prstDash val="solid"/>
                      <a:round/>
                      <a:headEnd type="none" w="med" len="med"/>
                      <a:tailEnd type="none" w="med" len="med"/>
                    </a:lnB>
                  </a:tcPr>
                </a:tc>
                <a:tc hMerge="1">
                  <a:txBody>
                    <a:bodyPr/>
                    <a:lstStyle/>
                    <a:p>
                      <a:endParaRPr lang="en-GB" sz="900" dirty="0" smtClean="0"/>
                    </a:p>
                  </a:txBody>
                  <a:tcPr>
                    <a:lnB w="12700" cap="flat" cmpd="sng" algn="ctr">
                      <a:solidFill>
                        <a:schemeClr val="tx1"/>
                      </a:solidFill>
                      <a:prstDash val="solid"/>
                      <a:round/>
                      <a:headEnd type="none" w="med" len="med"/>
                      <a:tailEnd type="none" w="med" len="med"/>
                    </a:lnB>
                  </a:tcPr>
                </a:tc>
                <a:tc rowSpan="2">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 = signs and missing numbers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Continue using a range of equations but with appropriate numbers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Formal Written Methods </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Children will continue to explore division as in Year 4 and 5 progressing to </a:t>
                      </a:r>
                      <a:r>
                        <a:rPr lang="en-GB" sz="900" b="0" i="0" u="none" baseline="0" smtClean="0"/>
                        <a:t>long division.</a:t>
                      </a: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Quotients should be expressed as decimals and fractions</a:t>
                      </a:r>
                      <a:endParaRPr lang="en-GB" sz="900" b="1" i="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1" i="0" u="sng"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txBody>
                  <a:tcPr/>
                </a:tc>
              </a:tr>
              <a:tr h="3168352">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Formal Written Methods</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Arrow Method – multiples of the divisor</a:t>
                      </a:r>
                    </a:p>
                    <a:p>
                      <a:r>
                        <a:rPr lang="en-GB" sz="900" kern="1200" dirty="0" smtClean="0">
                          <a:solidFill>
                            <a:schemeClr val="tx1"/>
                          </a:solidFill>
                          <a:effectLst/>
                          <a:latin typeface="+mn-lt"/>
                          <a:ea typeface="+mn-ea"/>
                          <a:cs typeface="+mn-cs"/>
                        </a:rPr>
                        <a:t>Partition the dividend into multiples of the divisor:</a:t>
                      </a:r>
                    </a:p>
                    <a:p>
                      <a:r>
                        <a:rPr lang="en-GB" sz="900" kern="1200" dirty="0" err="1" smtClean="0">
                          <a:solidFill>
                            <a:schemeClr val="tx1"/>
                          </a:solidFill>
                          <a:effectLst/>
                          <a:latin typeface="+mn-lt"/>
                          <a:ea typeface="+mn-ea"/>
                          <a:cs typeface="+mn-cs"/>
                        </a:rPr>
                        <a:t>e.g</a:t>
                      </a:r>
                      <a:r>
                        <a:rPr lang="en-GB" sz="900" kern="1200" dirty="0" smtClean="0">
                          <a:solidFill>
                            <a:schemeClr val="tx1"/>
                          </a:solidFill>
                          <a:effectLst/>
                          <a:latin typeface="+mn-lt"/>
                          <a:ea typeface="+mn-ea"/>
                          <a:cs typeface="+mn-cs"/>
                        </a:rPr>
                        <a:t>          72</a:t>
                      </a:r>
                      <a:r>
                        <a:rPr lang="en-GB" sz="900" b="0" i="0" u="none" baseline="0" dirty="0" smtClean="0"/>
                        <a:t>÷6= 12</a:t>
                      </a:r>
                    </a:p>
                    <a:p>
                      <a:r>
                        <a:rPr lang="en-GB" sz="900" b="0" i="0" u="none" kern="1200" baseline="0" dirty="0" smtClean="0">
                          <a:solidFill>
                            <a:schemeClr val="tx1"/>
                          </a:solidFill>
                          <a:effectLst/>
                          <a:latin typeface="+mn-lt"/>
                          <a:ea typeface="+mn-ea"/>
                          <a:cs typeface="+mn-cs"/>
                        </a:rPr>
                        <a:t>10+2=12</a:t>
                      </a:r>
                      <a:endParaRPr lang="en-GB" sz="9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6</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12</a:t>
                      </a:r>
                    </a:p>
                    <a:p>
                      <a:r>
                        <a:rPr lang="en-GB" sz="900" kern="1200" dirty="0" smtClean="0">
                          <a:solidFill>
                            <a:schemeClr val="tx1"/>
                          </a:solidFill>
                          <a:effectLst/>
                          <a:latin typeface="+mn-lt"/>
                          <a:ea typeface="+mn-ea"/>
                          <a:cs typeface="+mn-cs"/>
                        </a:rPr>
                        <a:t>18</a:t>
                      </a: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24</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30</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36</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42</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48</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54</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60</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Formal short division should only be introduced once children have a good understanding of division and  its links with multiplication.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txBody>
                  <a:tcPr>
                    <a:lnT w="12700" cap="flat" cmpd="sng" algn="ctr">
                      <a:solidFill>
                        <a:schemeClr val="tx1"/>
                      </a:solidFill>
                      <a:prstDash val="solid"/>
                      <a:round/>
                      <a:headEnd type="none" w="med" len="med"/>
                      <a:tailEnd type="none" w="med" len="med"/>
                    </a:lnT>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900" b="1" i="0" u="sng" baseline="0" dirty="0" smtClean="0"/>
                        <a:t>Formal Written Methods</a:t>
                      </a:r>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Continued as shown in Year 4, leading to the efficient use of a formal method progressing to short division.</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E.g. 1435 ÷ 6</a:t>
                      </a:r>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GB" sz="900" b="0" i="0" u="none" baseline="0" dirty="0" smtClean="0"/>
                        <a:t>Children begin to practically develop their understanding of how express the remainder as a decimal or a fraction. Ensure practical understanding allows children to work through this (e.g. what could I do with this remaining 1? How could I share this between 6 as well?)</a:t>
                      </a:r>
                    </a:p>
                  </a:txBody>
                  <a:tcPr>
                    <a:lnT w="12700" cap="flat" cmpd="sng" algn="ctr">
                      <a:solidFill>
                        <a:schemeClr val="tx1"/>
                      </a:solidFill>
                      <a:prstDash val="solid"/>
                      <a:round/>
                      <a:headEnd type="none" w="med" len="med"/>
                      <a:tailEnd type="none" w="med" len="med"/>
                    </a:lnT>
                  </a:tcPr>
                </a:tc>
                <a:tc v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GB" sz="900" b="0" i="0" u="none" baseline="0" dirty="0" smtClean="0"/>
                    </a:p>
                  </a:txBody>
                  <a:tcPr>
                    <a:lnT w="12700" cap="flat" cmpd="sng" algn="ctr">
                      <a:solidFill>
                        <a:schemeClr val="tx1"/>
                      </a:solidFill>
                      <a:prstDash val="solid"/>
                      <a:round/>
                      <a:headEnd type="none" w="med" len="med"/>
                      <a:tailEnd type="none" w="med" len="med"/>
                    </a:lnT>
                  </a:tcPr>
                </a:tc>
              </a:tr>
            </a:tbl>
          </a:graphicData>
        </a:graphic>
      </p:graphicFrame>
      <p:pic>
        <p:nvPicPr>
          <p:cNvPr id="6" name="Picture 5"/>
          <p:cNvPicPr>
            <a:picLocks noChangeAspect="1"/>
          </p:cNvPicPr>
          <p:nvPr/>
        </p:nvPicPr>
        <p:blipFill rotWithShape="1">
          <a:blip r:embed="rId2" cstate="print">
            <a:extLst>
              <a:ext uri="{28A0092B-C50C-407E-A947-70E740481C1C}">
                <a14:useLocalDpi xmlns:a14="http://schemas.microsoft.com/office/drawing/2010/main" val="0"/>
              </a:ext>
            </a:extLst>
          </a:blip>
          <a:srcRect l="38305" t="6402" r="19500" b="14483"/>
          <a:stretch/>
        </p:blipFill>
        <p:spPr>
          <a:xfrm rot="16200000">
            <a:off x="3916561" y="3302986"/>
            <a:ext cx="1224136" cy="3060340"/>
          </a:xfrm>
          <a:prstGeom prst="rect">
            <a:avLst/>
          </a:prstGeom>
          <a:ln w="19050">
            <a:solidFill>
              <a:srgbClr val="000000"/>
            </a:solidFill>
          </a:ln>
        </p:spPr>
      </p:pic>
      <p:pic>
        <p:nvPicPr>
          <p:cNvPr id="7" name="Picture 6"/>
          <p:cNvPicPr>
            <a:picLocks noChangeAspect="1"/>
          </p:cNvPicPr>
          <p:nvPr/>
        </p:nvPicPr>
        <p:blipFill rotWithShape="1">
          <a:blip r:embed="rId3" cstate="print">
            <a:extLst>
              <a:ext uri="{28A0092B-C50C-407E-A947-70E740481C1C}">
                <a14:useLocalDpi xmlns:a14="http://schemas.microsoft.com/office/drawing/2010/main" val="0"/>
              </a:ext>
            </a:extLst>
          </a:blip>
          <a:srcRect l="28572" t="5160" r="19048" b="5553"/>
          <a:stretch/>
        </p:blipFill>
        <p:spPr>
          <a:xfrm rot="16200000">
            <a:off x="7023545" y="1744019"/>
            <a:ext cx="1080120" cy="2454818"/>
          </a:xfrm>
          <a:prstGeom prst="rect">
            <a:avLst/>
          </a:prstGeom>
          <a:ln w="12700">
            <a:solidFill>
              <a:srgbClr val="000000"/>
            </a:solidFill>
          </a:ln>
        </p:spPr>
      </p:pic>
      <p:pic>
        <p:nvPicPr>
          <p:cNvPr id="8" name="Picture 7"/>
          <p:cNvPicPr>
            <a:picLocks noChangeAspect="1"/>
          </p:cNvPicPr>
          <p:nvPr/>
        </p:nvPicPr>
        <p:blipFill rotWithShape="1">
          <a:blip r:embed="rId4" cstate="print">
            <a:extLst>
              <a:ext uri="{28A0092B-C50C-407E-A947-70E740481C1C}">
                <a14:useLocalDpi xmlns:a14="http://schemas.microsoft.com/office/drawing/2010/main" val="0"/>
              </a:ext>
            </a:extLst>
          </a:blip>
          <a:srcRect l="7232" t="11413" r="14240" b="3289"/>
          <a:stretch/>
        </p:blipFill>
        <p:spPr>
          <a:xfrm>
            <a:off x="6631086" y="4005064"/>
            <a:ext cx="1541314" cy="2232248"/>
          </a:xfrm>
          <a:prstGeom prst="rect">
            <a:avLst/>
          </a:prstGeom>
          <a:ln w="19050" cap="sq">
            <a:solidFill>
              <a:srgbClr val="000000"/>
            </a:solidFill>
            <a:prstDash val="solid"/>
            <a:miter lim="800000"/>
          </a:ln>
          <a:effectLst>
            <a:outerShdw blurRad="50800" dist="38100" dir="2700000" algn="tl" rotWithShape="0">
              <a:srgbClr val="000000">
                <a:alpha val="43000"/>
              </a:srgbClr>
            </a:outerShdw>
          </a:effectLst>
        </p:spPr>
      </p:pic>
      <p:sp>
        <p:nvSpPr>
          <p:cNvPr id="25" name="Curved Down Arrow 24"/>
          <p:cNvSpPr/>
          <p:nvPr/>
        </p:nvSpPr>
        <p:spPr>
          <a:xfrm>
            <a:off x="2809448" y="2780928"/>
            <a:ext cx="1402511" cy="224712"/>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26" name="Curved Down Arrow 25"/>
          <p:cNvSpPr/>
          <p:nvPr/>
        </p:nvSpPr>
        <p:spPr>
          <a:xfrm>
            <a:off x="4211960" y="2780928"/>
            <a:ext cx="840702" cy="224844"/>
          </a:xfrm>
          <a:prstGeom prst="curvedDownArrow">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cxnSp>
        <p:nvCxnSpPr>
          <p:cNvPr id="27" name="Straight Connector 26"/>
          <p:cNvCxnSpPr/>
          <p:nvPr/>
        </p:nvCxnSpPr>
        <p:spPr>
          <a:xfrm flipV="1">
            <a:off x="2494403" y="2996952"/>
            <a:ext cx="3229725" cy="16396"/>
          </a:xfrm>
          <a:prstGeom prst="line">
            <a:avLst/>
          </a:prstGeom>
        </p:spPr>
        <p:style>
          <a:lnRef idx="1">
            <a:schemeClr val="dk1"/>
          </a:lnRef>
          <a:fillRef idx="0">
            <a:schemeClr val="dk1"/>
          </a:fillRef>
          <a:effectRef idx="0">
            <a:schemeClr val="dk1"/>
          </a:effectRef>
          <a:fontRef idx="minor">
            <a:schemeClr val="tx1"/>
          </a:fontRef>
        </p:style>
      </p:cxnSp>
      <p:sp>
        <p:nvSpPr>
          <p:cNvPr id="12" name="TextBox 11"/>
          <p:cNvSpPr txBox="1"/>
          <p:nvPr/>
        </p:nvSpPr>
        <p:spPr>
          <a:xfrm>
            <a:off x="3148857" y="2780928"/>
            <a:ext cx="973753" cy="261610"/>
          </a:xfrm>
          <a:prstGeom prst="rect">
            <a:avLst/>
          </a:prstGeom>
          <a:noFill/>
        </p:spPr>
        <p:txBody>
          <a:bodyPr wrap="square" rtlCol="0">
            <a:spAutoFit/>
          </a:bodyPr>
          <a:lstStyle/>
          <a:p>
            <a:r>
              <a:rPr lang="en-GB" sz="1050" dirty="0" smtClean="0"/>
              <a:t>100 groups</a:t>
            </a:r>
            <a:endParaRPr lang="en-GB" sz="1050" dirty="0"/>
          </a:p>
        </p:txBody>
      </p:sp>
      <p:sp>
        <p:nvSpPr>
          <p:cNvPr id="28" name="TextBox 27"/>
          <p:cNvSpPr txBox="1"/>
          <p:nvPr/>
        </p:nvSpPr>
        <p:spPr>
          <a:xfrm>
            <a:off x="4273799" y="2780928"/>
            <a:ext cx="973753" cy="261610"/>
          </a:xfrm>
          <a:prstGeom prst="rect">
            <a:avLst/>
          </a:prstGeom>
          <a:noFill/>
        </p:spPr>
        <p:txBody>
          <a:bodyPr wrap="square" rtlCol="0">
            <a:spAutoFit/>
          </a:bodyPr>
          <a:lstStyle/>
          <a:p>
            <a:r>
              <a:rPr lang="en-GB" sz="1050" dirty="0" smtClean="0"/>
              <a:t>20 groups</a:t>
            </a:r>
            <a:endParaRPr lang="en-GB" sz="1050" dirty="0"/>
          </a:p>
        </p:txBody>
      </p:sp>
      <p:sp>
        <p:nvSpPr>
          <p:cNvPr id="29" name="TextBox 28"/>
          <p:cNvSpPr txBox="1"/>
          <p:nvPr/>
        </p:nvSpPr>
        <p:spPr>
          <a:xfrm>
            <a:off x="2699792" y="2996952"/>
            <a:ext cx="298635" cy="261610"/>
          </a:xfrm>
          <a:prstGeom prst="rect">
            <a:avLst/>
          </a:prstGeom>
          <a:noFill/>
        </p:spPr>
        <p:txBody>
          <a:bodyPr wrap="square" rtlCol="0">
            <a:spAutoFit/>
          </a:bodyPr>
          <a:lstStyle/>
          <a:p>
            <a:r>
              <a:rPr lang="en-GB" sz="1050" dirty="0"/>
              <a:t>0</a:t>
            </a:r>
          </a:p>
        </p:txBody>
      </p:sp>
      <p:sp>
        <p:nvSpPr>
          <p:cNvPr id="30" name="TextBox 29"/>
          <p:cNvSpPr txBox="1"/>
          <p:nvPr/>
        </p:nvSpPr>
        <p:spPr>
          <a:xfrm>
            <a:off x="4032202" y="2971428"/>
            <a:ext cx="702476" cy="253916"/>
          </a:xfrm>
          <a:prstGeom prst="rect">
            <a:avLst/>
          </a:prstGeom>
          <a:noFill/>
        </p:spPr>
        <p:txBody>
          <a:bodyPr wrap="square" rtlCol="0">
            <a:spAutoFit/>
          </a:bodyPr>
          <a:lstStyle/>
          <a:p>
            <a:r>
              <a:rPr lang="en-GB" sz="1050" dirty="0" smtClean="0"/>
              <a:t>700</a:t>
            </a:r>
            <a:endParaRPr lang="en-GB" sz="1050" dirty="0"/>
          </a:p>
        </p:txBody>
      </p:sp>
      <p:sp>
        <p:nvSpPr>
          <p:cNvPr id="31" name="TextBox 30"/>
          <p:cNvSpPr txBox="1"/>
          <p:nvPr/>
        </p:nvSpPr>
        <p:spPr>
          <a:xfrm>
            <a:off x="4753432" y="2971428"/>
            <a:ext cx="702476" cy="253916"/>
          </a:xfrm>
          <a:prstGeom prst="rect">
            <a:avLst/>
          </a:prstGeom>
          <a:noFill/>
        </p:spPr>
        <p:txBody>
          <a:bodyPr wrap="square" rtlCol="0">
            <a:spAutoFit/>
          </a:bodyPr>
          <a:lstStyle/>
          <a:p>
            <a:r>
              <a:rPr lang="en-GB" sz="1050" dirty="0" smtClean="0"/>
              <a:t>840</a:t>
            </a:r>
            <a:endParaRPr lang="en-GB" sz="1050" dirty="0"/>
          </a:p>
        </p:txBody>
      </p:sp>
      <p:sp>
        <p:nvSpPr>
          <p:cNvPr id="32" name="TextBox 31"/>
          <p:cNvSpPr txBox="1"/>
          <p:nvPr/>
        </p:nvSpPr>
        <p:spPr>
          <a:xfrm>
            <a:off x="5157479" y="2024257"/>
            <a:ext cx="1133297" cy="738664"/>
          </a:xfrm>
          <a:prstGeom prst="rect">
            <a:avLst/>
          </a:prstGeom>
          <a:noFill/>
        </p:spPr>
        <p:txBody>
          <a:bodyPr wrap="square" rtlCol="0">
            <a:spAutoFit/>
          </a:bodyPr>
          <a:lstStyle/>
          <a:p>
            <a:r>
              <a:rPr lang="en-GB" sz="1050" i="1" u="sng" dirty="0" smtClean="0"/>
              <a:t>Jottings</a:t>
            </a:r>
          </a:p>
          <a:p>
            <a:r>
              <a:rPr lang="en-GB" sz="1050" i="1" dirty="0" smtClean="0"/>
              <a:t>7 x 100 = 700</a:t>
            </a:r>
          </a:p>
          <a:p>
            <a:r>
              <a:rPr lang="en-GB" sz="1050" i="1" dirty="0" smtClean="0"/>
              <a:t>7 x 10 = 70</a:t>
            </a:r>
          </a:p>
          <a:p>
            <a:r>
              <a:rPr lang="en-GB" sz="1050" i="1" dirty="0" smtClean="0"/>
              <a:t>7 x 20 = 140</a:t>
            </a:r>
            <a:endParaRPr lang="en-GB" sz="1050" i="1" dirty="0"/>
          </a:p>
        </p:txBody>
      </p:sp>
      <p:sp>
        <p:nvSpPr>
          <p:cNvPr id="33" name="TextBox 32"/>
          <p:cNvSpPr txBox="1"/>
          <p:nvPr/>
        </p:nvSpPr>
        <p:spPr>
          <a:xfrm>
            <a:off x="3392884" y="2184945"/>
            <a:ext cx="1179115" cy="253916"/>
          </a:xfrm>
          <a:prstGeom prst="rect">
            <a:avLst/>
          </a:prstGeom>
          <a:noFill/>
        </p:spPr>
        <p:txBody>
          <a:bodyPr wrap="square" rtlCol="0">
            <a:spAutoFit/>
          </a:bodyPr>
          <a:lstStyle/>
          <a:p>
            <a:r>
              <a:rPr lang="en-GB" sz="1050" b="1" dirty="0" smtClean="0"/>
              <a:t>e.g. 840 ÷ 7 = 120</a:t>
            </a:r>
            <a:endParaRPr lang="en-GB" sz="1050" b="1" dirty="0"/>
          </a:p>
        </p:txBody>
      </p:sp>
      <p:sp>
        <p:nvSpPr>
          <p:cNvPr id="2" name="TextBox 1"/>
          <p:cNvSpPr txBox="1"/>
          <p:nvPr/>
        </p:nvSpPr>
        <p:spPr>
          <a:xfrm>
            <a:off x="3635733" y="-125289"/>
            <a:ext cx="2307051" cy="369332"/>
          </a:xfrm>
          <a:prstGeom prst="rect">
            <a:avLst/>
          </a:prstGeom>
          <a:noFill/>
        </p:spPr>
        <p:txBody>
          <a:bodyPr wrap="square" rtlCol="0">
            <a:spAutoFit/>
          </a:bodyPr>
          <a:lstStyle/>
          <a:p>
            <a:r>
              <a:rPr lang="en-GB" b="1" dirty="0" smtClean="0"/>
              <a:t>Division</a:t>
            </a:r>
            <a:endParaRPr lang="en-GB" b="1" dirty="0"/>
          </a:p>
        </p:txBody>
      </p:sp>
      <p:pic>
        <p:nvPicPr>
          <p:cNvPr id="3"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23126" t="33235" r="64025" b="46217"/>
          <a:stretch/>
        </p:blipFill>
        <p:spPr bwMode="auto">
          <a:xfrm>
            <a:off x="971600" y="4437112"/>
            <a:ext cx="1276351" cy="11475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089299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Useful apps and websites</a:t>
            </a:r>
            <a:endParaRPr lang="en-GB" dirty="0"/>
          </a:p>
        </p:txBody>
      </p:sp>
      <p:sp>
        <p:nvSpPr>
          <p:cNvPr id="3" name="Content Placeholder 2"/>
          <p:cNvSpPr>
            <a:spLocks noGrp="1"/>
          </p:cNvSpPr>
          <p:nvPr>
            <p:ph idx="1"/>
          </p:nvPr>
        </p:nvSpPr>
        <p:spPr/>
        <p:txBody>
          <a:bodyPr>
            <a:normAutofit fontScale="92500"/>
          </a:bodyPr>
          <a:lstStyle/>
          <a:p>
            <a:r>
              <a:rPr lang="en-GB" dirty="0" smtClean="0"/>
              <a:t>In school we use Mathletics across all year groups and it also is set for homework in Classes 3 and 4.</a:t>
            </a:r>
          </a:p>
          <a:p>
            <a:r>
              <a:rPr lang="en-GB" dirty="0" smtClean="0"/>
              <a:t>It allows children to practice their general mental maths skills but also complete more focused tasks or assessments set by their teacher.</a:t>
            </a:r>
          </a:p>
          <a:p>
            <a:r>
              <a:rPr lang="en-GB" dirty="0" smtClean="0"/>
              <a:t>Please also see the handout with a range of apps and websites that may help support your child in mathematics.</a:t>
            </a:r>
            <a:endParaRPr lang="en-GB" dirty="0"/>
          </a:p>
        </p:txBody>
      </p:sp>
    </p:spTree>
    <p:extLst>
      <p:ext uri="{BB962C8B-B14F-4D97-AF65-F5344CB8AC3E}">
        <p14:creationId xmlns:p14="http://schemas.microsoft.com/office/powerpoint/2010/main" val="31873933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539552" y="773415"/>
            <a:ext cx="7560840" cy="5632311"/>
          </a:xfrm>
          <a:prstGeom prst="rect">
            <a:avLst/>
          </a:prstGeom>
        </p:spPr>
        <p:txBody>
          <a:bodyPr wrap="square">
            <a:spAutoFit/>
          </a:bodyPr>
          <a:lstStyle/>
          <a:p>
            <a:r>
              <a:rPr lang="en-GB" sz="2400" dirty="0" smtClean="0"/>
              <a:t>The essential idea behind the mastery teaching approach is that </a:t>
            </a:r>
            <a:r>
              <a:rPr lang="en-GB" sz="2400" b="1" i="1" dirty="0" smtClean="0"/>
              <a:t>all pupils </a:t>
            </a:r>
            <a:r>
              <a:rPr lang="en-GB" sz="2400" dirty="0" smtClean="0"/>
              <a:t>gain</a:t>
            </a:r>
            <a:r>
              <a:rPr lang="en-GB" sz="2400" b="1" i="1" dirty="0" smtClean="0"/>
              <a:t> </a:t>
            </a:r>
            <a:r>
              <a:rPr lang="en-GB" sz="2400" dirty="0" smtClean="0"/>
              <a:t>a deep understanding of the mathematics. This ensures</a:t>
            </a:r>
            <a:r>
              <a:rPr lang="en-GB" sz="2400" u="sng" dirty="0" smtClean="0"/>
              <a:t> that</a:t>
            </a:r>
            <a:r>
              <a:rPr lang="en-GB" sz="2400" dirty="0" smtClean="0"/>
              <a:t>:</a:t>
            </a:r>
          </a:p>
          <a:p>
            <a:endParaRPr lang="en-GB" sz="2400" dirty="0" smtClean="0"/>
          </a:p>
          <a:p>
            <a:pPr marL="342900" indent="-342900">
              <a:buFont typeface="Arial" panose="020B0604020202020204" pitchFamily="34" charset="0"/>
              <a:buChar char="•"/>
            </a:pPr>
            <a:r>
              <a:rPr lang="en-GB" sz="2400" i="1" dirty="0" smtClean="0"/>
              <a:t>future</a:t>
            </a:r>
            <a:r>
              <a:rPr lang="en-GB" sz="2400" dirty="0" smtClean="0"/>
              <a:t> mathematical learning is built on</a:t>
            </a:r>
            <a:r>
              <a:rPr lang="en-GB" sz="2400" i="1" dirty="0" smtClean="0"/>
              <a:t> solid foundations</a:t>
            </a:r>
            <a:r>
              <a:rPr lang="en-GB" sz="2400" dirty="0" smtClean="0"/>
              <a:t> which do not need to be re-taught</a:t>
            </a:r>
            <a:r>
              <a:rPr lang="en-GB" sz="2400" dirty="0"/>
              <a:t> </a:t>
            </a:r>
            <a:r>
              <a:rPr lang="en-GB" sz="2400" dirty="0" smtClean="0"/>
              <a:t>(less breadth but greater depth)</a:t>
            </a:r>
          </a:p>
          <a:p>
            <a:pPr marL="342900" indent="-342900">
              <a:buFont typeface="Arial" panose="020B0604020202020204" pitchFamily="34" charset="0"/>
              <a:buChar char="•"/>
            </a:pPr>
            <a:endParaRPr lang="en-GB" sz="2400" dirty="0" smtClean="0"/>
          </a:p>
          <a:p>
            <a:pPr marL="342900" indent="-342900">
              <a:buFont typeface="Arial" panose="020B0604020202020204" pitchFamily="34" charset="0"/>
              <a:buChar char="•"/>
            </a:pPr>
            <a:r>
              <a:rPr lang="en-GB" sz="2400" dirty="0" smtClean="0"/>
              <a:t>Increasingly, there will be less </a:t>
            </a:r>
            <a:r>
              <a:rPr lang="en-GB" sz="2400" i="1" dirty="0" smtClean="0"/>
              <a:t>need</a:t>
            </a:r>
            <a:r>
              <a:rPr lang="en-GB" sz="2400" dirty="0" smtClean="0"/>
              <a:t> for separate catch-up programmes due to some children falling behind;</a:t>
            </a:r>
          </a:p>
          <a:p>
            <a:pPr marL="342900" indent="-342900">
              <a:buFont typeface="Arial" panose="020B0604020202020204" pitchFamily="34" charset="0"/>
              <a:buChar char="•"/>
            </a:pPr>
            <a:endParaRPr lang="en-GB" sz="2400" dirty="0" smtClean="0">
              <a:effectLst/>
            </a:endParaRPr>
          </a:p>
          <a:p>
            <a:pPr marL="342900" indent="-342900">
              <a:buFont typeface="Arial" panose="020B0604020202020204" pitchFamily="34" charset="0"/>
              <a:buChar char="•"/>
            </a:pPr>
            <a:r>
              <a:rPr lang="en-GB" sz="2400" dirty="0"/>
              <a:t>p</a:t>
            </a:r>
            <a:r>
              <a:rPr lang="en-GB" sz="2400" dirty="0" smtClean="0"/>
              <a:t>upils who, under other teaching approaches, can often fall a long way behind, are better able to keep up with their peers, so that gaps in attainment are narrowed whilst the attainment of all is raised.</a:t>
            </a:r>
            <a:endParaRPr lang="en-GB" sz="2400" dirty="0"/>
          </a:p>
        </p:txBody>
      </p:sp>
      <p:sp>
        <p:nvSpPr>
          <p:cNvPr id="6" name="TextBox 5"/>
          <p:cNvSpPr txBox="1"/>
          <p:nvPr/>
        </p:nvSpPr>
        <p:spPr>
          <a:xfrm>
            <a:off x="2452912" y="188640"/>
            <a:ext cx="3078471" cy="584775"/>
          </a:xfrm>
          <a:prstGeom prst="rect">
            <a:avLst/>
          </a:prstGeom>
          <a:noFill/>
        </p:spPr>
        <p:txBody>
          <a:bodyPr wrap="none" rtlCol="0">
            <a:spAutoFit/>
          </a:bodyPr>
          <a:lstStyle/>
          <a:p>
            <a:pPr algn="ctr"/>
            <a:r>
              <a:rPr lang="en-GB" sz="3200" dirty="0" smtClean="0"/>
              <a:t>What is mastery?</a:t>
            </a:r>
            <a:endParaRPr lang="en-GB" sz="3200" dirty="0"/>
          </a:p>
        </p:txBody>
      </p:sp>
    </p:spTree>
    <p:extLst>
      <p:ext uri="{BB962C8B-B14F-4D97-AF65-F5344CB8AC3E}">
        <p14:creationId xmlns:p14="http://schemas.microsoft.com/office/powerpoint/2010/main" val="185430491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698" y="1679451"/>
            <a:ext cx="2981325" cy="1533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Rectangle 1"/>
          <p:cNvSpPr/>
          <p:nvPr/>
        </p:nvSpPr>
        <p:spPr>
          <a:xfrm>
            <a:off x="3601082" y="3212976"/>
            <a:ext cx="1512168" cy="576064"/>
          </a:xfrm>
          <a:prstGeom prst="rect">
            <a:avLst/>
          </a:prstGeom>
          <a:solidFill>
            <a:srgbClr val="FF6600"/>
          </a:solidFill>
          <a:ln>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5113250" y="3212976"/>
            <a:ext cx="576064" cy="576064"/>
          </a:xfrm>
          <a:prstGeom prst="rect">
            <a:avLst/>
          </a:prstGeom>
          <a:solidFill>
            <a:srgbClr val="00FF00"/>
          </a:solidFill>
          <a:ln>
            <a:solidFill>
              <a:srgbClr val="00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 name="TextBox 3"/>
          <p:cNvSpPr txBox="1"/>
          <p:nvPr/>
        </p:nvSpPr>
        <p:spPr>
          <a:xfrm>
            <a:off x="6699154" y="2092270"/>
            <a:ext cx="1935145" cy="707886"/>
          </a:xfrm>
          <a:prstGeom prst="rect">
            <a:avLst/>
          </a:prstGeom>
          <a:noFill/>
        </p:spPr>
        <p:txBody>
          <a:bodyPr wrap="none" rtlCol="0">
            <a:spAutoFit/>
          </a:bodyPr>
          <a:lstStyle/>
          <a:p>
            <a:r>
              <a:rPr lang="en-GB" sz="4000" dirty="0" smtClean="0"/>
              <a:t>3 + 1 = 4</a:t>
            </a:r>
            <a:endParaRPr lang="en-GB" sz="4000" dirty="0"/>
          </a:p>
        </p:txBody>
      </p:sp>
      <p:sp>
        <p:nvSpPr>
          <p:cNvPr id="5" name="TextBox 4"/>
          <p:cNvSpPr txBox="1"/>
          <p:nvPr/>
        </p:nvSpPr>
        <p:spPr>
          <a:xfrm>
            <a:off x="537759" y="332656"/>
            <a:ext cx="2061205" cy="707886"/>
          </a:xfrm>
          <a:prstGeom prst="rect">
            <a:avLst/>
          </a:prstGeom>
          <a:noFill/>
        </p:spPr>
        <p:txBody>
          <a:bodyPr wrap="none" rtlCol="0">
            <a:spAutoFit/>
          </a:bodyPr>
          <a:lstStyle/>
          <a:p>
            <a:r>
              <a:rPr lang="en-GB" sz="4000" dirty="0" smtClean="0"/>
              <a:t>Concrete</a:t>
            </a:r>
            <a:endParaRPr lang="en-GB" sz="4000" dirty="0"/>
          </a:p>
        </p:txBody>
      </p:sp>
      <p:sp>
        <p:nvSpPr>
          <p:cNvPr id="6" name="TextBox 5"/>
          <p:cNvSpPr txBox="1"/>
          <p:nvPr/>
        </p:nvSpPr>
        <p:spPr>
          <a:xfrm>
            <a:off x="3601082" y="332656"/>
            <a:ext cx="2088232" cy="707886"/>
          </a:xfrm>
          <a:prstGeom prst="rect">
            <a:avLst/>
          </a:prstGeom>
          <a:noFill/>
        </p:spPr>
        <p:txBody>
          <a:bodyPr wrap="square" rtlCol="0">
            <a:spAutoFit/>
          </a:bodyPr>
          <a:lstStyle/>
          <a:p>
            <a:r>
              <a:rPr lang="en-GB" sz="4000" dirty="0" smtClean="0"/>
              <a:t>Pictorial</a:t>
            </a:r>
            <a:endParaRPr lang="en-GB" sz="4000" dirty="0"/>
          </a:p>
        </p:txBody>
      </p:sp>
      <p:sp>
        <p:nvSpPr>
          <p:cNvPr id="7" name="TextBox 6"/>
          <p:cNvSpPr txBox="1"/>
          <p:nvPr/>
        </p:nvSpPr>
        <p:spPr>
          <a:xfrm>
            <a:off x="6729846" y="327687"/>
            <a:ext cx="1916358" cy="707886"/>
          </a:xfrm>
          <a:prstGeom prst="rect">
            <a:avLst/>
          </a:prstGeom>
          <a:noFill/>
        </p:spPr>
        <p:txBody>
          <a:bodyPr wrap="none" rtlCol="0">
            <a:spAutoFit/>
          </a:bodyPr>
          <a:lstStyle/>
          <a:p>
            <a:r>
              <a:rPr lang="en-GB" sz="4000" dirty="0" smtClean="0"/>
              <a:t>Abstract</a:t>
            </a:r>
            <a:endParaRPr lang="en-GB" sz="4000" dirty="0"/>
          </a:p>
        </p:txBody>
      </p:sp>
      <p:sp>
        <p:nvSpPr>
          <p:cNvPr id="8" name="Rectangle 7"/>
          <p:cNvSpPr/>
          <p:nvPr/>
        </p:nvSpPr>
        <p:spPr>
          <a:xfrm>
            <a:off x="521804" y="4509120"/>
            <a:ext cx="8316416" cy="1754326"/>
          </a:xfrm>
          <a:prstGeom prst="rect">
            <a:avLst/>
          </a:prstGeom>
        </p:spPr>
        <p:txBody>
          <a:bodyPr wrap="square">
            <a:spAutoFit/>
          </a:bodyPr>
          <a:lstStyle/>
          <a:p>
            <a:pPr algn="ctr"/>
            <a:r>
              <a:rPr lang="en-GB" sz="3600" dirty="0" smtClean="0"/>
              <a:t>Concrete or pictorial representations support students to understand abstract concepts</a:t>
            </a:r>
            <a:endParaRPr lang="en-GB" sz="3600" dirty="0"/>
          </a:p>
        </p:txBody>
      </p:sp>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01082" y="1353510"/>
            <a:ext cx="2442958" cy="14428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751386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EYFS- Addition</a:t>
            </a:r>
            <a:endParaRPr lang="en-GB" dirty="0"/>
          </a:p>
        </p:txBody>
      </p:sp>
      <p:pic>
        <p:nvPicPr>
          <p:cNvPr id="1026"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231" t="23252" r="30589" b="7108"/>
          <a:stretch/>
        </p:blipFill>
        <p:spPr bwMode="auto">
          <a:xfrm>
            <a:off x="971600" y="1769164"/>
            <a:ext cx="7051712" cy="47456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691552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EYFS</a:t>
            </a:r>
            <a:endParaRPr lang="en-GB" dirty="0"/>
          </a:p>
        </p:txBody>
      </p:sp>
      <p:pic>
        <p:nvPicPr>
          <p:cNvPr id="2050"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973" t="22180" r="31557" b="8865"/>
          <a:stretch/>
        </p:blipFill>
        <p:spPr bwMode="auto">
          <a:xfrm>
            <a:off x="1043608" y="1484784"/>
            <a:ext cx="7026966" cy="4824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2319806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EYFS</a:t>
            </a:r>
            <a:endParaRPr lang="en-GB" dirty="0"/>
          </a:p>
        </p:txBody>
      </p:sp>
      <p:pic>
        <p:nvPicPr>
          <p:cNvPr id="3074"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79" t="22619" r="30986" b="6669"/>
          <a:stretch/>
        </p:blipFill>
        <p:spPr bwMode="auto">
          <a:xfrm>
            <a:off x="827584" y="1268759"/>
            <a:ext cx="7632848" cy="52741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740359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EYFS</a:t>
            </a:r>
            <a:endParaRPr lang="en-GB" dirty="0"/>
          </a:p>
        </p:txBody>
      </p:sp>
      <p:pic>
        <p:nvPicPr>
          <p:cNvPr id="4098" name="Picture 2"/>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1479" t="22180" r="30986" b="10622"/>
          <a:stretch/>
        </p:blipFill>
        <p:spPr bwMode="auto">
          <a:xfrm>
            <a:off x="683568" y="1340768"/>
            <a:ext cx="7920880" cy="5201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22257147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Addition- years 1-6</a:t>
            </a:r>
            <a:endParaRPr lang="en-GB" dirty="0"/>
          </a:p>
        </p:txBody>
      </p:sp>
    </p:spTree>
    <p:extLst>
      <p:ext uri="{BB962C8B-B14F-4D97-AF65-F5344CB8AC3E}">
        <p14:creationId xmlns:p14="http://schemas.microsoft.com/office/powerpoint/2010/main" val="85514140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382</TotalTime>
  <Words>2935</Words>
  <Application>Microsoft Office PowerPoint</Application>
  <PresentationFormat>On-screen Show (4:3)</PresentationFormat>
  <Paragraphs>776</Paragraphs>
  <Slides>21</Slides>
  <Notes>5</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Welcome to our Maths Calculation Evening</vt:lpstr>
      <vt:lpstr>What will we cover?</vt:lpstr>
      <vt:lpstr>PowerPoint Presentation</vt:lpstr>
      <vt:lpstr>PowerPoint Presentation</vt:lpstr>
      <vt:lpstr>EYFS- Addition</vt:lpstr>
      <vt:lpstr>EYFS</vt:lpstr>
      <vt:lpstr>EYFS</vt:lpstr>
      <vt:lpstr>EYFS</vt:lpstr>
      <vt:lpstr>Addition- years 1-6</vt:lpstr>
      <vt:lpstr>PowerPoint Presentation</vt:lpstr>
      <vt:lpstr>PowerPoint Presentation</vt:lpstr>
      <vt:lpstr>Subtraction</vt:lpstr>
      <vt:lpstr>PowerPoint Presentation</vt:lpstr>
      <vt:lpstr>PowerPoint Presentation</vt:lpstr>
      <vt:lpstr>Multiplication</vt:lpstr>
      <vt:lpstr>PowerPoint Presentation</vt:lpstr>
      <vt:lpstr>PowerPoint Presentation</vt:lpstr>
      <vt:lpstr>Division</vt:lpstr>
      <vt:lpstr>PowerPoint Presentation</vt:lpstr>
      <vt:lpstr>PowerPoint Presentation</vt:lpstr>
      <vt:lpstr>Useful apps and websites</vt:lpstr>
    </vt:vector>
  </TitlesOfParts>
  <Company>Caldecote Primary School</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Katie Kendall</dc:creator>
  <cp:lastModifiedBy>Sarah Minnaar</cp:lastModifiedBy>
  <cp:revision>52</cp:revision>
  <cp:lastPrinted>2015-11-12T16:30:32Z</cp:lastPrinted>
  <dcterms:created xsi:type="dcterms:W3CDTF">2015-11-02T10:44:12Z</dcterms:created>
  <dcterms:modified xsi:type="dcterms:W3CDTF">2018-02-27T14:52:57Z</dcterms:modified>
</cp:coreProperties>
</file>