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60" r:id="rId5"/>
    <p:sldId id="262" r:id="rId6"/>
    <p:sldId id="263" r:id="rId7"/>
    <p:sldId id="261" r:id="rId8"/>
    <p:sldId id="264" r:id="rId9"/>
  </p:sldIdLst>
  <p:sldSz cx="9144000" cy="6858000" type="screen4x3"/>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84" autoAdjust="0"/>
  </p:normalViewPr>
  <p:slideViewPr>
    <p:cSldViewPr>
      <p:cViewPr varScale="1">
        <p:scale>
          <a:sx n="58" d="100"/>
          <a:sy n="58" d="100"/>
        </p:scale>
        <p:origin x="-17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vl1pPr>
          </a:lstStyle>
          <a:p>
            <a:fld id="{36B362BC-B729-414B-BED9-D7B24A0F8685}" type="datetimeFigureOut">
              <a:rPr lang="en-GB" smtClean="0"/>
              <a:t>26/01/2017</a:t>
            </a:fld>
            <a:endParaRPr lang="en-GB"/>
          </a:p>
        </p:txBody>
      </p:sp>
      <p:sp>
        <p:nvSpPr>
          <p:cNvPr id="4" name="Footer Placeholder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vl1pPr>
          </a:lstStyle>
          <a:p>
            <a:fld id="{EB83E306-DCB2-4952-9C73-6A9F26A10AF9}" type="slidenum">
              <a:rPr lang="en-GB" smtClean="0"/>
              <a:t>‹#›</a:t>
            </a:fld>
            <a:endParaRPr lang="en-GB"/>
          </a:p>
        </p:txBody>
      </p:sp>
    </p:spTree>
    <p:extLst>
      <p:ext uri="{BB962C8B-B14F-4D97-AF65-F5344CB8AC3E}">
        <p14:creationId xmlns:p14="http://schemas.microsoft.com/office/powerpoint/2010/main" val="2410207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D2E4D0E3-E486-4921-AB26-138A7BC6514B}" type="datetimeFigureOut">
              <a:rPr lang="en-GB" smtClean="0"/>
              <a:t>26/01/2017</a:t>
            </a:fld>
            <a:endParaRPr lang="en-GB"/>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9C24BAF0-476F-469B-8966-97A8A1B70AEF}" type="slidenum">
              <a:rPr lang="en-GB" smtClean="0"/>
              <a:t>‹#›</a:t>
            </a:fld>
            <a:endParaRPr lang="en-GB"/>
          </a:p>
        </p:txBody>
      </p:sp>
    </p:spTree>
    <p:extLst>
      <p:ext uri="{BB962C8B-B14F-4D97-AF65-F5344CB8AC3E}">
        <p14:creationId xmlns:p14="http://schemas.microsoft.com/office/powerpoint/2010/main" val="451931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School Development – SEN: Provision Mapping and Targeted Intervention, Maths:</a:t>
            </a:r>
            <a:r>
              <a:rPr lang="en-GB" baseline="0" dirty="0" smtClean="0"/>
              <a:t> Mathletics and Outstanding Results, EYFS: Tapestry, Assessment: </a:t>
            </a:r>
            <a:r>
              <a:rPr lang="en-GB" baseline="0" dirty="0" err="1" smtClean="0"/>
              <a:t>Cmonitor</a:t>
            </a:r>
            <a:r>
              <a:rPr lang="en-GB" baseline="0" dirty="0" smtClean="0"/>
              <a:t> and Progress working well </a:t>
            </a:r>
            <a:endParaRPr lang="en-GB" dirty="0" smtClean="0"/>
          </a:p>
          <a:p>
            <a:r>
              <a:rPr lang="en-GB" dirty="0" smtClean="0"/>
              <a:t>Questionnaires</a:t>
            </a:r>
            <a:r>
              <a:rPr lang="en-GB" baseline="0" dirty="0" smtClean="0"/>
              <a:t> – Slides 4 to 8</a:t>
            </a:r>
          </a:p>
          <a:p>
            <a:r>
              <a:rPr lang="en-GB" baseline="0" dirty="0" smtClean="0"/>
              <a:t>Communication Improvements – E-mail and Text, Phone call for cancelled clubs, longer range better up to date website calendar, specific date class page update, ‘Reminder’ on the text messages so not confused as late notice</a:t>
            </a:r>
          </a:p>
          <a:p>
            <a:r>
              <a:rPr lang="en-GB" baseline="0" dirty="0" smtClean="0"/>
              <a:t>School Data – Inspection dashboard key messages, Public data messages</a:t>
            </a:r>
          </a:p>
          <a:p>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2</a:t>
            </a:fld>
            <a:endParaRPr lang="en-GB"/>
          </a:p>
        </p:txBody>
      </p:sp>
    </p:spTree>
    <p:extLst>
      <p:ext uri="{BB962C8B-B14F-4D97-AF65-F5344CB8AC3E}">
        <p14:creationId xmlns:p14="http://schemas.microsoft.com/office/powerpoint/2010/main" val="1357323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smtClean="0"/>
              <a:t>Middle and Senior Leadership – See previous slide first item in notes</a:t>
            </a:r>
          </a:p>
          <a:p>
            <a:pPr marL="0" indent="0">
              <a:buFont typeface="Arial" panose="020B0604020202020204" pitchFamily="34" charset="0"/>
              <a:buNone/>
            </a:pPr>
            <a:r>
              <a:rPr lang="en-GB" dirty="0" smtClean="0"/>
              <a:t>Narrowing the Gap –</a:t>
            </a:r>
            <a:r>
              <a:rPr lang="en-GB" baseline="0" dirty="0" smtClean="0"/>
              <a:t> Success of Provision Mapping, target intervention, re-deployment of TAs and new Support Timetable to narrow and stop any gaps appearing</a:t>
            </a:r>
          </a:p>
          <a:p>
            <a:pPr marL="0" indent="0">
              <a:buFont typeface="Arial" panose="020B0604020202020204" pitchFamily="34" charset="0"/>
              <a:buNone/>
            </a:pPr>
            <a:r>
              <a:rPr lang="en-GB" baseline="0" dirty="0" smtClean="0"/>
              <a:t>Forest Schools – Successful INSET training, children’s taster sessions started and successful, Mrs </a:t>
            </a:r>
            <a:r>
              <a:rPr lang="en-GB" baseline="0" dirty="0" err="1" smtClean="0"/>
              <a:t>Marksmann</a:t>
            </a:r>
            <a:r>
              <a:rPr lang="en-GB" baseline="0" dirty="0" smtClean="0"/>
              <a:t> to attend Level 3 leader training in the Summer Term.</a:t>
            </a:r>
          </a:p>
          <a:p>
            <a:pPr marL="0" indent="0">
              <a:buFont typeface="Arial" panose="020B0604020202020204" pitchFamily="34" charset="0"/>
              <a:buNone/>
            </a:pPr>
            <a:r>
              <a:rPr lang="en-GB" baseline="0" dirty="0" smtClean="0"/>
              <a:t>Reading – Overhaul of books. New Love to Read (book club) project a success. Library service to support this through package enabling 85+ books to be changed + further funding.</a:t>
            </a:r>
          </a:p>
          <a:p>
            <a:pPr marL="0" indent="0">
              <a:buFont typeface="Arial" panose="020B0604020202020204" pitchFamily="34" charset="0"/>
              <a:buNone/>
            </a:pPr>
            <a:r>
              <a:rPr lang="en-GB" baseline="0" dirty="0" smtClean="0"/>
              <a:t>Assessment – New assessment procedures that include three yearly checks and pupil progress meetings fully embedded along side our new system of monitoring progress supported by Classroom Monitor. This is enabling accurate assessment to take place to inform the planning process and crucial next steps in </a:t>
            </a:r>
            <a:r>
              <a:rPr lang="en-GB" baseline="0" dirty="0" err="1" smtClean="0"/>
              <a:t>leaarning</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3</a:t>
            </a:fld>
            <a:endParaRPr lang="en-GB"/>
          </a:p>
        </p:txBody>
      </p:sp>
    </p:spTree>
    <p:extLst>
      <p:ext uri="{BB962C8B-B14F-4D97-AF65-F5344CB8AC3E}">
        <p14:creationId xmlns:p14="http://schemas.microsoft.com/office/powerpoint/2010/main" val="3094034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School Dinners</a:t>
            </a:r>
            <a:r>
              <a:rPr lang="en-GB" baseline="0" dirty="0" smtClean="0"/>
              <a:t> – Inform the kitchen of specific meals that the children dislike or that we believe to be below an acceptable standard. Seek alternative provision options should meals </a:t>
            </a:r>
            <a:r>
              <a:rPr lang="en-GB" baseline="0" smtClean="0"/>
              <a:t>not improve.</a:t>
            </a:r>
            <a:endParaRPr lang="en-GB" baseline="0" dirty="0" smtClean="0"/>
          </a:p>
          <a:p>
            <a:pPr marL="171450" indent="-171450">
              <a:buFont typeface="Arial" panose="020B0604020202020204" pitchFamily="34" charset="0"/>
              <a:buChar char="•"/>
            </a:pPr>
            <a:r>
              <a:rPr lang="en-GB" baseline="0" dirty="0" smtClean="0"/>
              <a:t>Homework – To be reviewed by staff at a meeting to make sure there is a good variety and quantity, parents should feel homework is valuable without feeling pressured to complete unnecessary lengthy tasks.</a:t>
            </a:r>
          </a:p>
          <a:p>
            <a:pPr marL="171450" indent="-171450">
              <a:buFont typeface="Arial" panose="020B0604020202020204" pitchFamily="34" charset="0"/>
              <a:buChar char="•"/>
            </a:pPr>
            <a:r>
              <a:rPr lang="en-GB" baseline="0" dirty="0" smtClean="0"/>
              <a:t>Communication to include: Monthly newsletters with dates section, text reminders, letters with as much notice as possible especially where money or dressing up is required, website calendar dates kept as up-to-date as possible, key dates where website calendar and class pages will be updated to be shared to enable parents to better engage with their child’s curriculum – this area to also include better information (topic web etc.) on what the children are learning that term. E-mail to accompany text message service where possible.</a:t>
            </a:r>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4</a:t>
            </a:fld>
            <a:endParaRPr lang="en-GB"/>
          </a:p>
        </p:txBody>
      </p:sp>
    </p:spTree>
    <p:extLst>
      <p:ext uri="{BB962C8B-B14F-4D97-AF65-F5344CB8AC3E}">
        <p14:creationId xmlns:p14="http://schemas.microsoft.com/office/powerpoint/2010/main" val="3094034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5</a:t>
            </a:fld>
            <a:endParaRPr lang="en-GB"/>
          </a:p>
        </p:txBody>
      </p:sp>
    </p:spTree>
    <p:extLst>
      <p:ext uri="{BB962C8B-B14F-4D97-AF65-F5344CB8AC3E}">
        <p14:creationId xmlns:p14="http://schemas.microsoft.com/office/powerpoint/2010/main" val="3094034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6</a:t>
            </a:fld>
            <a:endParaRPr lang="en-GB"/>
          </a:p>
        </p:txBody>
      </p:sp>
    </p:spTree>
    <p:extLst>
      <p:ext uri="{BB962C8B-B14F-4D97-AF65-F5344CB8AC3E}">
        <p14:creationId xmlns:p14="http://schemas.microsoft.com/office/powerpoint/2010/main" val="3094034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7</a:t>
            </a:fld>
            <a:endParaRPr lang="en-GB"/>
          </a:p>
        </p:txBody>
      </p:sp>
    </p:spTree>
    <p:extLst>
      <p:ext uri="{BB962C8B-B14F-4D97-AF65-F5344CB8AC3E}">
        <p14:creationId xmlns:p14="http://schemas.microsoft.com/office/powerpoint/2010/main" val="3094034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9C24BAF0-476F-469B-8966-97A8A1B70AEF}" type="slidenum">
              <a:rPr lang="en-GB" smtClean="0"/>
              <a:t>8</a:t>
            </a:fld>
            <a:endParaRPr lang="en-GB"/>
          </a:p>
        </p:txBody>
      </p:sp>
    </p:spTree>
    <p:extLst>
      <p:ext uri="{BB962C8B-B14F-4D97-AF65-F5344CB8AC3E}">
        <p14:creationId xmlns:p14="http://schemas.microsoft.com/office/powerpoint/2010/main" val="3094034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7A5A023-A967-445D-8A9E-C5B702AA67F0}"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1737513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A5A023-A967-445D-8A9E-C5B702AA67F0}"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122952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A5A023-A967-445D-8A9E-C5B702AA67F0}"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4155566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7A5A023-A967-445D-8A9E-C5B702AA67F0}"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3113561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A5A023-A967-445D-8A9E-C5B702AA67F0}" type="datetimeFigureOut">
              <a:rPr lang="en-GB" smtClean="0"/>
              <a:t>26/01/2017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26283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7A5A023-A967-445D-8A9E-C5B702AA67F0}" type="datetimeFigureOut">
              <a:rPr lang="en-GB" smtClean="0"/>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3189369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7A5A023-A967-445D-8A9E-C5B702AA67F0}" type="datetimeFigureOut">
              <a:rPr lang="en-GB" smtClean="0"/>
              <a:t>26/01/2017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846699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7A5A023-A967-445D-8A9E-C5B702AA67F0}" type="datetimeFigureOut">
              <a:rPr lang="en-GB" smtClean="0"/>
              <a:t>26/01/2017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1188485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5A023-A967-445D-8A9E-C5B702AA67F0}" type="datetimeFigureOut">
              <a:rPr lang="en-GB" smtClean="0"/>
              <a:t>26/01/2017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253076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A5A023-A967-445D-8A9E-C5B702AA67F0}" type="datetimeFigureOut">
              <a:rPr lang="en-GB" smtClean="0"/>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3990424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A5A023-A967-445D-8A9E-C5B702AA67F0}" type="datetimeFigureOut">
              <a:rPr lang="en-GB" smtClean="0"/>
              <a:t>26/01/2017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20FE36B-E7B3-4728-B815-8B8FA48E49D6}" type="slidenum">
              <a:rPr lang="en-GB" smtClean="0"/>
              <a:t>‹#›</a:t>
            </a:fld>
            <a:endParaRPr lang="en-GB"/>
          </a:p>
        </p:txBody>
      </p:sp>
    </p:spTree>
    <p:extLst>
      <p:ext uri="{BB962C8B-B14F-4D97-AF65-F5344CB8AC3E}">
        <p14:creationId xmlns:p14="http://schemas.microsoft.com/office/powerpoint/2010/main" val="4187592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5A023-A967-445D-8A9E-C5B702AA67F0}" type="datetimeFigureOut">
              <a:rPr lang="en-GB" smtClean="0"/>
              <a:t>26/01/2017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FE36B-E7B3-4728-B815-8B8FA48E49D6}" type="slidenum">
              <a:rPr lang="en-GB" smtClean="0"/>
              <a:t>‹#›</a:t>
            </a:fld>
            <a:endParaRPr lang="en-GB"/>
          </a:p>
        </p:txBody>
      </p:sp>
    </p:spTree>
    <p:extLst>
      <p:ext uri="{BB962C8B-B14F-4D97-AF65-F5344CB8AC3E}">
        <p14:creationId xmlns:p14="http://schemas.microsoft.com/office/powerpoint/2010/main" val="144662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Communications Evening</a:t>
            </a:r>
            <a:endParaRPr lang="en-GB" dirty="0"/>
          </a:p>
        </p:txBody>
      </p:sp>
      <p:sp>
        <p:nvSpPr>
          <p:cNvPr id="3" name="Subtitle 2"/>
          <p:cNvSpPr>
            <a:spLocks noGrp="1"/>
          </p:cNvSpPr>
          <p:nvPr>
            <p:ph type="subTitle" idx="1"/>
          </p:nvPr>
        </p:nvSpPr>
        <p:spPr/>
        <p:txBody>
          <a:bodyPr/>
          <a:lstStyle/>
          <a:p>
            <a:r>
              <a:rPr lang="en-GB" dirty="0" smtClean="0"/>
              <a:t>Winter 2017</a:t>
            </a:r>
            <a:endParaRPr lang="en-GB" dirty="0"/>
          </a:p>
        </p:txBody>
      </p:sp>
    </p:spTree>
    <p:extLst>
      <p:ext uri="{BB962C8B-B14F-4D97-AF65-F5344CB8AC3E}">
        <p14:creationId xmlns:p14="http://schemas.microsoft.com/office/powerpoint/2010/main" val="4063081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20688"/>
            <a:ext cx="7772400" cy="1470025"/>
          </a:xfrm>
        </p:spPr>
        <p:txBody>
          <a:bodyPr>
            <a:normAutofit/>
          </a:bodyPr>
          <a:lstStyle/>
          <a:p>
            <a:r>
              <a:rPr lang="en-GB" sz="3600" dirty="0" smtClean="0"/>
              <a:t>Agenda</a:t>
            </a:r>
            <a:endParaRPr lang="en-GB" sz="3600" dirty="0"/>
          </a:p>
        </p:txBody>
      </p:sp>
      <p:sp>
        <p:nvSpPr>
          <p:cNvPr id="3" name="Subtitle 2"/>
          <p:cNvSpPr>
            <a:spLocks noGrp="1"/>
          </p:cNvSpPr>
          <p:nvPr>
            <p:ph type="subTitle" idx="1"/>
          </p:nvPr>
        </p:nvSpPr>
        <p:spPr>
          <a:xfrm>
            <a:off x="827584" y="2276872"/>
            <a:ext cx="8136904" cy="4176464"/>
          </a:xfrm>
        </p:spPr>
        <p:txBody>
          <a:bodyPr>
            <a:normAutofit/>
          </a:bodyPr>
          <a:lstStyle/>
          <a:p>
            <a:pPr marL="457200" indent="-457200" algn="l">
              <a:buFont typeface="Arial" panose="020B0604020202020204" pitchFamily="34" charset="0"/>
              <a:buChar char="•"/>
            </a:pPr>
            <a:r>
              <a:rPr lang="en-GB" dirty="0" smtClean="0">
                <a:solidFill>
                  <a:schemeClr val="tx1"/>
                </a:solidFill>
              </a:rPr>
              <a:t>School Development and Recent Changes</a:t>
            </a:r>
          </a:p>
          <a:p>
            <a:pPr marL="457200" indent="-457200" algn="l">
              <a:buFont typeface="Arial" panose="020B0604020202020204" pitchFamily="34" charset="0"/>
              <a:buChar char="•"/>
            </a:pPr>
            <a:r>
              <a:rPr lang="en-GB" dirty="0" smtClean="0">
                <a:solidFill>
                  <a:schemeClr val="tx1"/>
                </a:solidFill>
              </a:rPr>
              <a:t>Leicester Mercury Top  School in </a:t>
            </a:r>
            <a:r>
              <a:rPr lang="en-GB" dirty="0" err="1" smtClean="0">
                <a:solidFill>
                  <a:schemeClr val="tx1"/>
                </a:solidFill>
              </a:rPr>
              <a:t>Leics</a:t>
            </a:r>
            <a:endParaRPr lang="en-GB" dirty="0" smtClean="0">
              <a:solidFill>
                <a:schemeClr val="tx1"/>
              </a:solidFill>
            </a:endParaRPr>
          </a:p>
          <a:p>
            <a:pPr marL="457200" indent="-457200" algn="l">
              <a:buFont typeface="Arial" panose="020B0604020202020204" pitchFamily="34" charset="0"/>
              <a:buChar char="•"/>
            </a:pPr>
            <a:r>
              <a:rPr lang="en-GB" dirty="0" smtClean="0">
                <a:solidFill>
                  <a:schemeClr val="tx1"/>
                </a:solidFill>
              </a:rPr>
              <a:t>Questionnaires </a:t>
            </a:r>
            <a:endParaRPr lang="en-GB" sz="1500" dirty="0" smtClean="0">
              <a:solidFill>
                <a:schemeClr val="tx1"/>
              </a:solidFill>
            </a:endParaRPr>
          </a:p>
          <a:p>
            <a:pPr marL="457200" indent="-457200" algn="l">
              <a:buFont typeface="Arial" panose="020B0604020202020204" pitchFamily="34" charset="0"/>
              <a:buChar char="•"/>
            </a:pPr>
            <a:r>
              <a:rPr lang="en-GB" dirty="0" smtClean="0">
                <a:solidFill>
                  <a:schemeClr val="tx1"/>
                </a:solidFill>
              </a:rPr>
              <a:t>Communication Improvements</a:t>
            </a:r>
            <a:endParaRPr lang="en-GB" sz="1000" dirty="0" smtClean="0">
              <a:solidFill>
                <a:schemeClr val="tx1"/>
              </a:solidFill>
            </a:endParaRPr>
          </a:p>
          <a:p>
            <a:pPr marL="457200" indent="-457200" algn="l">
              <a:buFont typeface="Arial" panose="020B0604020202020204" pitchFamily="34" charset="0"/>
              <a:buChar char="•"/>
            </a:pPr>
            <a:r>
              <a:rPr lang="en-GB" dirty="0" smtClean="0">
                <a:solidFill>
                  <a:schemeClr val="tx1"/>
                </a:solidFill>
              </a:rPr>
              <a:t>School Data</a:t>
            </a:r>
          </a:p>
          <a:p>
            <a:pPr marL="457200" indent="-457200" algn="l">
              <a:buFont typeface="Arial" panose="020B0604020202020204" pitchFamily="34" charset="0"/>
              <a:buChar char="•"/>
            </a:pPr>
            <a:r>
              <a:rPr lang="en-GB" dirty="0" smtClean="0">
                <a:solidFill>
                  <a:schemeClr val="tx1"/>
                </a:solidFill>
              </a:rPr>
              <a:t>Questions and Answers</a:t>
            </a:r>
          </a:p>
        </p:txBody>
      </p:sp>
    </p:spTree>
    <p:extLst>
      <p:ext uri="{BB962C8B-B14F-4D97-AF65-F5344CB8AC3E}">
        <p14:creationId xmlns:p14="http://schemas.microsoft.com/office/powerpoint/2010/main" val="1191246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20688"/>
            <a:ext cx="7772400" cy="1470025"/>
          </a:xfrm>
        </p:spPr>
        <p:txBody>
          <a:bodyPr>
            <a:normAutofit/>
          </a:bodyPr>
          <a:lstStyle/>
          <a:p>
            <a:r>
              <a:rPr lang="en-GB" sz="3600" dirty="0" smtClean="0"/>
              <a:t>School Development</a:t>
            </a:r>
            <a:endParaRPr lang="en-GB" sz="3600" dirty="0"/>
          </a:p>
        </p:txBody>
      </p:sp>
      <p:sp>
        <p:nvSpPr>
          <p:cNvPr id="3" name="Subtitle 2"/>
          <p:cNvSpPr>
            <a:spLocks noGrp="1"/>
          </p:cNvSpPr>
          <p:nvPr>
            <p:ph type="subTitle" idx="1"/>
          </p:nvPr>
        </p:nvSpPr>
        <p:spPr>
          <a:xfrm>
            <a:off x="1331640" y="2924944"/>
            <a:ext cx="6624736" cy="2160240"/>
          </a:xfrm>
        </p:spPr>
        <p:txBody>
          <a:bodyPr>
            <a:normAutofit fontScale="85000" lnSpcReduction="20000"/>
          </a:bodyPr>
          <a:lstStyle/>
          <a:p>
            <a:pPr marL="457200" indent="-457200" algn="l">
              <a:buFont typeface="Arial" panose="020B0604020202020204" pitchFamily="34" charset="0"/>
              <a:buChar char="•"/>
            </a:pPr>
            <a:r>
              <a:rPr lang="en-GB" dirty="0">
                <a:solidFill>
                  <a:schemeClr val="tx1"/>
                </a:solidFill>
              </a:rPr>
              <a:t>Middle and Senior Leadership</a:t>
            </a:r>
          </a:p>
          <a:p>
            <a:pPr marL="457200" indent="-457200" algn="l">
              <a:buFont typeface="Arial" panose="020B0604020202020204" pitchFamily="34" charset="0"/>
              <a:buChar char="•"/>
            </a:pPr>
            <a:r>
              <a:rPr lang="en-GB" dirty="0" smtClean="0">
                <a:solidFill>
                  <a:schemeClr val="tx1"/>
                </a:solidFill>
              </a:rPr>
              <a:t>Narrowing the Gap</a:t>
            </a:r>
          </a:p>
          <a:p>
            <a:pPr marL="457200" indent="-457200" algn="l">
              <a:buFont typeface="Arial" panose="020B0604020202020204" pitchFamily="34" charset="0"/>
              <a:buChar char="•"/>
            </a:pPr>
            <a:r>
              <a:rPr lang="en-GB" dirty="0" smtClean="0">
                <a:solidFill>
                  <a:schemeClr val="tx1"/>
                </a:solidFill>
              </a:rPr>
              <a:t>Forest Schools</a:t>
            </a:r>
          </a:p>
          <a:p>
            <a:pPr marL="457200" indent="-457200" algn="l">
              <a:buFont typeface="Arial" panose="020B0604020202020204" pitchFamily="34" charset="0"/>
              <a:buChar char="•"/>
            </a:pPr>
            <a:r>
              <a:rPr lang="en-GB" dirty="0" smtClean="0">
                <a:solidFill>
                  <a:schemeClr val="tx1"/>
                </a:solidFill>
              </a:rPr>
              <a:t>Reading</a:t>
            </a:r>
          </a:p>
          <a:p>
            <a:pPr marL="457200" indent="-457200" algn="l">
              <a:buFont typeface="Arial" panose="020B0604020202020204" pitchFamily="34" charset="0"/>
              <a:buChar char="•"/>
            </a:pPr>
            <a:r>
              <a:rPr lang="en-GB" dirty="0" smtClean="0">
                <a:solidFill>
                  <a:schemeClr val="tx1"/>
                </a:solidFill>
              </a:rPr>
              <a:t>Assessment</a:t>
            </a:r>
          </a:p>
        </p:txBody>
      </p:sp>
    </p:spTree>
    <p:extLst>
      <p:ext uri="{BB962C8B-B14F-4D97-AF65-F5344CB8AC3E}">
        <p14:creationId xmlns:p14="http://schemas.microsoft.com/office/powerpoint/2010/main" val="14516573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6632"/>
            <a:ext cx="7772400" cy="373225"/>
          </a:xfrm>
        </p:spPr>
        <p:txBody>
          <a:bodyPr>
            <a:normAutofit fontScale="90000"/>
          </a:bodyPr>
          <a:lstStyle/>
          <a:p>
            <a:r>
              <a:rPr lang="en-GB" sz="3600" dirty="0" smtClean="0"/>
              <a:t>Questionnaires Parent – 40 Responses</a:t>
            </a:r>
            <a:endParaRPr lang="en-GB" sz="3600" dirty="0"/>
          </a:p>
        </p:txBody>
      </p:sp>
      <p:sp>
        <p:nvSpPr>
          <p:cNvPr id="3" name="Subtitle 2"/>
          <p:cNvSpPr>
            <a:spLocks noGrp="1"/>
          </p:cNvSpPr>
          <p:nvPr>
            <p:ph type="subTitle" idx="1"/>
          </p:nvPr>
        </p:nvSpPr>
        <p:spPr>
          <a:xfrm>
            <a:off x="611560" y="476672"/>
            <a:ext cx="7704856" cy="6381328"/>
          </a:xfrm>
        </p:spPr>
        <p:txBody>
          <a:bodyPr>
            <a:normAutofit/>
          </a:bodyPr>
          <a:lstStyle/>
          <a:p>
            <a:pPr marL="914400" lvl="1" indent="-457200" algn="l">
              <a:buFont typeface="Arial" panose="020B0604020202020204" pitchFamily="34" charset="0"/>
              <a:buChar char="•"/>
            </a:pPr>
            <a:endParaRPr lang="en-GB" dirty="0">
              <a:solidFill>
                <a:schemeClr val="tx1"/>
              </a:solidFill>
            </a:endParaRPr>
          </a:p>
          <a:p>
            <a:pPr lvl="1" algn="l"/>
            <a:r>
              <a:rPr lang="en-GB" dirty="0" smtClean="0">
                <a:solidFill>
                  <a:schemeClr val="tx1"/>
                </a:solidFill>
              </a:rPr>
              <a:t>Thank you for:</a:t>
            </a:r>
          </a:p>
          <a:p>
            <a:pPr marL="914400" lvl="1" indent="-457200" algn="l">
              <a:buFont typeface="Arial" panose="020B0604020202020204" pitchFamily="34" charset="0"/>
              <a:buChar char="•"/>
            </a:pPr>
            <a:endParaRPr lang="en-GB" dirty="0" smtClean="0">
              <a:solidFill>
                <a:schemeClr val="tx1"/>
              </a:solidFill>
            </a:endParaRPr>
          </a:p>
          <a:p>
            <a:pPr marL="914400" lvl="1" indent="-457200" algn="l">
              <a:buFont typeface="Arial" panose="020B0604020202020204" pitchFamily="34" charset="0"/>
              <a:buChar char="•"/>
            </a:pPr>
            <a:r>
              <a:rPr lang="en-GB" dirty="0" smtClean="0">
                <a:solidFill>
                  <a:schemeClr val="tx1"/>
                </a:solidFill>
              </a:rPr>
              <a:t>Overwhelmingly positive feedback</a:t>
            </a:r>
          </a:p>
          <a:p>
            <a:pPr marL="914400" lvl="1" indent="-457200" algn="l">
              <a:buFont typeface="Arial" panose="020B0604020202020204" pitchFamily="34" charset="0"/>
              <a:buChar char="•"/>
            </a:pPr>
            <a:endParaRPr lang="en-GB" dirty="0" smtClean="0">
              <a:solidFill>
                <a:schemeClr val="tx1"/>
              </a:solidFill>
            </a:endParaRPr>
          </a:p>
          <a:p>
            <a:pPr marL="914400" lvl="1" indent="-457200" algn="l">
              <a:buFont typeface="Arial" panose="020B0604020202020204" pitchFamily="34" charset="0"/>
              <a:buChar char="•"/>
            </a:pPr>
            <a:r>
              <a:rPr lang="en-GB" dirty="0" smtClean="0">
                <a:solidFill>
                  <a:schemeClr val="tx1"/>
                </a:solidFill>
              </a:rPr>
              <a:t>Constructive helpful suggestions</a:t>
            </a:r>
            <a:endParaRPr lang="en-GB" dirty="0">
              <a:solidFill>
                <a:schemeClr val="tx1"/>
              </a:solidFill>
            </a:endParaRPr>
          </a:p>
          <a:p>
            <a:pPr marL="914400" lvl="1" indent="-457200" algn="l">
              <a:buFont typeface="Arial" panose="020B0604020202020204" pitchFamily="34" charset="0"/>
              <a:buChar char="•"/>
            </a:pPr>
            <a:endParaRPr lang="en-GB" dirty="0" smtClean="0">
              <a:solidFill>
                <a:schemeClr val="tx1"/>
              </a:solidFill>
            </a:endParaRPr>
          </a:p>
          <a:p>
            <a:pPr lvl="1" algn="l"/>
            <a:r>
              <a:rPr lang="en-GB" dirty="0" smtClean="0">
                <a:solidFill>
                  <a:schemeClr val="tx1"/>
                </a:solidFill>
              </a:rPr>
              <a:t>Main Areas for Consideration</a:t>
            </a:r>
          </a:p>
          <a:p>
            <a:pPr marL="914400" lvl="1" indent="-457200" algn="l">
              <a:buFont typeface="Arial" panose="020B0604020202020204" pitchFamily="34" charset="0"/>
              <a:buChar char="•"/>
            </a:pPr>
            <a:r>
              <a:rPr lang="en-GB" dirty="0" smtClean="0">
                <a:solidFill>
                  <a:schemeClr val="tx1"/>
                </a:solidFill>
              </a:rPr>
              <a:t>School Dinners</a:t>
            </a:r>
          </a:p>
          <a:p>
            <a:pPr marL="914400" lvl="1" indent="-457200" algn="l">
              <a:buFont typeface="Arial" panose="020B0604020202020204" pitchFamily="34" charset="0"/>
              <a:buChar char="•"/>
            </a:pPr>
            <a:r>
              <a:rPr lang="en-GB" dirty="0" smtClean="0">
                <a:solidFill>
                  <a:schemeClr val="tx1"/>
                </a:solidFill>
              </a:rPr>
              <a:t>Homework</a:t>
            </a:r>
          </a:p>
          <a:p>
            <a:pPr marL="914400" lvl="1" indent="-457200" algn="l">
              <a:buFont typeface="Arial" panose="020B0604020202020204" pitchFamily="34" charset="0"/>
              <a:buChar char="•"/>
            </a:pPr>
            <a:r>
              <a:rPr lang="en-GB" dirty="0" smtClean="0">
                <a:solidFill>
                  <a:schemeClr val="tx1"/>
                </a:solidFill>
              </a:rPr>
              <a:t>Communication</a:t>
            </a:r>
          </a:p>
        </p:txBody>
      </p:sp>
    </p:spTree>
    <p:extLst>
      <p:ext uri="{BB962C8B-B14F-4D97-AF65-F5344CB8AC3E}">
        <p14:creationId xmlns:p14="http://schemas.microsoft.com/office/powerpoint/2010/main" val="2461829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6632"/>
            <a:ext cx="7772400" cy="373225"/>
          </a:xfrm>
        </p:spPr>
        <p:txBody>
          <a:bodyPr>
            <a:normAutofit fontScale="90000"/>
          </a:bodyPr>
          <a:lstStyle/>
          <a:p>
            <a:r>
              <a:rPr lang="en-GB" sz="3600" dirty="0" smtClean="0"/>
              <a:t>Questionnaires Parent – </a:t>
            </a:r>
            <a:r>
              <a:rPr lang="en-GB" sz="3600" dirty="0" smtClean="0">
                <a:solidFill>
                  <a:srgbClr val="FF0000"/>
                </a:solidFill>
              </a:rPr>
              <a:t>School Responses</a:t>
            </a:r>
            <a:endParaRPr lang="en-GB" sz="3600" dirty="0"/>
          </a:p>
        </p:txBody>
      </p:sp>
      <p:sp>
        <p:nvSpPr>
          <p:cNvPr id="3" name="Subtitle 2"/>
          <p:cNvSpPr>
            <a:spLocks noGrp="1"/>
          </p:cNvSpPr>
          <p:nvPr>
            <p:ph type="subTitle" idx="1"/>
          </p:nvPr>
        </p:nvSpPr>
        <p:spPr>
          <a:xfrm>
            <a:off x="611560" y="476672"/>
            <a:ext cx="7704856" cy="6381328"/>
          </a:xfrm>
        </p:spPr>
        <p:txBody>
          <a:bodyPr>
            <a:normAutofit fontScale="55000" lnSpcReduction="20000"/>
          </a:bodyPr>
          <a:lstStyle/>
          <a:p>
            <a:pPr algn="l"/>
            <a:r>
              <a:rPr lang="en-GB" b="1" dirty="0" smtClean="0">
                <a:solidFill>
                  <a:schemeClr val="tx1"/>
                </a:solidFill>
              </a:rPr>
              <a:t>Highlights</a:t>
            </a:r>
          </a:p>
          <a:p>
            <a:pPr marL="914400" lvl="1" indent="-457200" algn="l">
              <a:buFont typeface="Arial" panose="020B0604020202020204" pitchFamily="34" charset="0"/>
              <a:buChar char="•"/>
            </a:pPr>
            <a:r>
              <a:rPr lang="en-GB" dirty="0" smtClean="0">
                <a:solidFill>
                  <a:schemeClr val="tx1"/>
                </a:solidFill>
              </a:rPr>
              <a:t>Energy and Enthusiasm of Teachers</a:t>
            </a:r>
          </a:p>
          <a:p>
            <a:pPr marL="914400" lvl="1" indent="-457200" algn="l">
              <a:buFont typeface="Arial" panose="020B0604020202020204" pitchFamily="34" charset="0"/>
              <a:buChar char="•"/>
            </a:pPr>
            <a:r>
              <a:rPr lang="en-GB" dirty="0" smtClean="0">
                <a:solidFill>
                  <a:schemeClr val="tx1"/>
                </a:solidFill>
              </a:rPr>
              <a:t>Sports Activities</a:t>
            </a:r>
          </a:p>
          <a:p>
            <a:pPr marL="914400" lvl="1" indent="-457200" algn="l">
              <a:buFont typeface="Arial" panose="020B0604020202020204" pitchFamily="34" charset="0"/>
              <a:buChar char="•"/>
            </a:pPr>
            <a:r>
              <a:rPr lang="en-GB" dirty="0" smtClean="0">
                <a:solidFill>
                  <a:schemeClr val="tx1"/>
                </a:solidFill>
              </a:rPr>
              <a:t>Visits</a:t>
            </a:r>
          </a:p>
          <a:p>
            <a:pPr marL="914400" lvl="1" indent="-457200" algn="l">
              <a:buFont typeface="Arial" panose="020B0604020202020204" pitchFamily="34" charset="0"/>
              <a:buChar char="•"/>
            </a:pPr>
            <a:r>
              <a:rPr lang="en-GB" dirty="0" smtClean="0">
                <a:solidFill>
                  <a:schemeClr val="tx1"/>
                </a:solidFill>
              </a:rPr>
              <a:t>Parent Open Days</a:t>
            </a:r>
          </a:p>
          <a:p>
            <a:pPr marL="914400" lvl="1" indent="-457200" algn="l">
              <a:buFont typeface="Arial" panose="020B0604020202020204" pitchFamily="34" charset="0"/>
              <a:buChar char="•"/>
            </a:pPr>
            <a:r>
              <a:rPr lang="en-GB" dirty="0" smtClean="0">
                <a:solidFill>
                  <a:schemeClr val="tx1"/>
                </a:solidFill>
              </a:rPr>
              <a:t>Curriculum</a:t>
            </a:r>
          </a:p>
          <a:p>
            <a:pPr marL="914400" lvl="1" indent="-457200" algn="l">
              <a:buFont typeface="Arial" panose="020B0604020202020204" pitchFamily="34" charset="0"/>
              <a:buChar char="•"/>
            </a:pPr>
            <a:r>
              <a:rPr lang="en-GB" dirty="0" smtClean="0">
                <a:solidFill>
                  <a:schemeClr val="tx1"/>
                </a:solidFill>
              </a:rPr>
              <a:t>A wonderfully inclusive, social and safe environment</a:t>
            </a:r>
          </a:p>
          <a:p>
            <a:pPr marL="914400" lvl="1" indent="-457200" algn="l">
              <a:buFont typeface="Arial" panose="020B0604020202020204" pitchFamily="34" charset="0"/>
              <a:buChar char="•"/>
            </a:pPr>
            <a:r>
              <a:rPr lang="en-GB" dirty="0" smtClean="0">
                <a:solidFill>
                  <a:schemeClr val="tx1"/>
                </a:solidFill>
              </a:rPr>
              <a:t>Outdoor learning and Forest Schools</a:t>
            </a:r>
          </a:p>
          <a:p>
            <a:pPr marL="914400" lvl="1" indent="-457200" algn="l">
              <a:buFont typeface="Arial" panose="020B0604020202020204" pitchFamily="34" charset="0"/>
              <a:buChar char="•"/>
            </a:pPr>
            <a:r>
              <a:rPr lang="en-GB" dirty="0" smtClean="0">
                <a:solidFill>
                  <a:schemeClr val="tx1"/>
                </a:solidFill>
              </a:rPr>
              <a:t>Whole School Events</a:t>
            </a:r>
          </a:p>
          <a:p>
            <a:pPr marL="914400" lvl="1" indent="-457200" algn="l">
              <a:buFont typeface="Arial" panose="020B0604020202020204" pitchFamily="34" charset="0"/>
              <a:buChar char="•"/>
            </a:pPr>
            <a:r>
              <a:rPr lang="en-GB" dirty="0" smtClean="0">
                <a:solidFill>
                  <a:schemeClr val="tx1"/>
                </a:solidFill>
              </a:rPr>
              <a:t>Care for each other regardless of age</a:t>
            </a:r>
          </a:p>
          <a:p>
            <a:pPr marL="914400" lvl="1" indent="-457200" algn="l">
              <a:buFont typeface="Arial" panose="020B0604020202020204" pitchFamily="34" charset="0"/>
              <a:buChar char="•"/>
            </a:pPr>
            <a:r>
              <a:rPr lang="en-GB" dirty="0" smtClean="0">
                <a:solidFill>
                  <a:schemeClr val="tx1"/>
                </a:solidFill>
              </a:rPr>
              <a:t>Approachable staff who are </a:t>
            </a:r>
            <a:r>
              <a:rPr lang="en-GB" dirty="0" err="1" smtClean="0">
                <a:solidFill>
                  <a:schemeClr val="tx1"/>
                </a:solidFill>
              </a:rPr>
              <a:t>deidciated</a:t>
            </a:r>
            <a:r>
              <a:rPr lang="en-GB" dirty="0" smtClean="0">
                <a:solidFill>
                  <a:schemeClr val="tx1"/>
                </a:solidFill>
              </a:rPr>
              <a:t> and committed.</a:t>
            </a:r>
          </a:p>
          <a:p>
            <a:pPr marL="914400" lvl="1" indent="-457200" algn="l">
              <a:buFont typeface="Arial" panose="020B0604020202020204" pitchFamily="34" charset="0"/>
              <a:buChar char="•"/>
            </a:pPr>
            <a:r>
              <a:rPr lang="en-GB" dirty="0" smtClean="0">
                <a:solidFill>
                  <a:schemeClr val="tx1"/>
                </a:solidFill>
              </a:rPr>
              <a:t>Class Newsletter alongside main one</a:t>
            </a:r>
          </a:p>
          <a:p>
            <a:pPr marL="914400" lvl="1" indent="-457200" algn="l">
              <a:buFont typeface="Arial" panose="020B0604020202020204" pitchFamily="34" charset="0"/>
              <a:buChar char="•"/>
            </a:pPr>
            <a:r>
              <a:rPr lang="en-GB" dirty="0" smtClean="0">
                <a:solidFill>
                  <a:schemeClr val="tx1"/>
                </a:solidFill>
              </a:rPr>
              <a:t>Website</a:t>
            </a:r>
          </a:p>
          <a:p>
            <a:pPr marL="914400" lvl="1" indent="-457200" algn="l">
              <a:buFont typeface="Arial" panose="020B0604020202020204" pitchFamily="34" charset="0"/>
              <a:buChar char="•"/>
            </a:pPr>
            <a:r>
              <a:rPr lang="en-GB" dirty="0" smtClean="0">
                <a:solidFill>
                  <a:schemeClr val="tx1"/>
                </a:solidFill>
              </a:rPr>
              <a:t>Sports Competitions</a:t>
            </a:r>
          </a:p>
          <a:p>
            <a:pPr marL="914400" lvl="1" indent="-457200" algn="l">
              <a:buFont typeface="Arial" panose="020B0604020202020204" pitchFamily="34" charset="0"/>
              <a:buChar char="•"/>
            </a:pPr>
            <a:r>
              <a:rPr lang="en-GB" dirty="0" smtClean="0">
                <a:solidFill>
                  <a:schemeClr val="tx1"/>
                </a:solidFill>
              </a:rPr>
              <a:t>New clubs</a:t>
            </a:r>
          </a:p>
          <a:p>
            <a:pPr marL="914400" lvl="1" indent="-457200" algn="l">
              <a:buFont typeface="Arial" panose="020B0604020202020204" pitchFamily="34" charset="0"/>
              <a:buChar char="•"/>
            </a:pPr>
            <a:r>
              <a:rPr lang="en-GB" dirty="0" smtClean="0">
                <a:solidFill>
                  <a:schemeClr val="tx1"/>
                </a:solidFill>
              </a:rPr>
              <a:t>Celebration assemblies</a:t>
            </a:r>
          </a:p>
          <a:p>
            <a:pPr marL="914400" lvl="1" indent="-457200" algn="l">
              <a:buFont typeface="Arial" panose="020B0604020202020204" pitchFamily="34" charset="0"/>
              <a:buChar char="•"/>
            </a:pPr>
            <a:r>
              <a:rPr lang="en-GB" dirty="0" smtClean="0">
                <a:solidFill>
                  <a:schemeClr val="tx1"/>
                </a:solidFill>
              </a:rPr>
              <a:t>Residential Visits</a:t>
            </a:r>
          </a:p>
          <a:p>
            <a:pPr marL="914400" lvl="1" indent="-457200" algn="l">
              <a:buFont typeface="Arial" panose="020B0604020202020204" pitchFamily="34" charset="0"/>
              <a:buChar char="•"/>
            </a:pPr>
            <a:r>
              <a:rPr lang="en-GB" dirty="0" smtClean="0">
                <a:solidFill>
                  <a:schemeClr val="tx1"/>
                </a:solidFill>
              </a:rPr>
              <a:t>Enterprise</a:t>
            </a:r>
          </a:p>
          <a:p>
            <a:pPr marL="914400" lvl="1" indent="-457200" algn="l">
              <a:buFont typeface="Arial" panose="020B0604020202020204" pitchFamily="34" charset="0"/>
              <a:buChar char="•"/>
            </a:pPr>
            <a:r>
              <a:rPr lang="en-GB" dirty="0" smtClean="0">
                <a:solidFill>
                  <a:schemeClr val="tx1"/>
                </a:solidFill>
              </a:rPr>
              <a:t>Atmosphere – friendly, inspiring, creative</a:t>
            </a:r>
          </a:p>
          <a:p>
            <a:pPr marL="914400" lvl="1" indent="-457200" algn="l">
              <a:buFont typeface="Arial" panose="020B0604020202020204" pitchFamily="34" charset="0"/>
              <a:buChar char="•"/>
            </a:pPr>
            <a:r>
              <a:rPr lang="en-GB" dirty="0" smtClean="0">
                <a:solidFill>
                  <a:schemeClr val="tx1"/>
                </a:solidFill>
              </a:rPr>
              <a:t>Accessibility</a:t>
            </a:r>
          </a:p>
          <a:p>
            <a:pPr marL="914400" lvl="1" indent="-457200" algn="l">
              <a:buFont typeface="Arial" panose="020B0604020202020204" pitchFamily="34" charset="0"/>
              <a:buChar char="•"/>
            </a:pPr>
            <a:r>
              <a:rPr lang="en-GB" dirty="0" smtClean="0">
                <a:solidFill>
                  <a:schemeClr val="tx1"/>
                </a:solidFill>
              </a:rPr>
              <a:t>Fundraising</a:t>
            </a:r>
          </a:p>
          <a:p>
            <a:pPr marL="914400" lvl="1" indent="-457200" algn="l">
              <a:buFont typeface="Arial" panose="020B0604020202020204" pitchFamily="34" charset="0"/>
              <a:buChar char="•"/>
            </a:pPr>
            <a:r>
              <a:rPr lang="en-GB" dirty="0" smtClean="0">
                <a:solidFill>
                  <a:schemeClr val="tx1"/>
                </a:solidFill>
              </a:rPr>
              <a:t>Standard of teaching</a:t>
            </a:r>
          </a:p>
          <a:p>
            <a:pPr marL="914400" lvl="1" indent="-457200" algn="l">
              <a:buFont typeface="Arial" panose="020B0604020202020204" pitchFamily="34" charset="0"/>
              <a:buChar char="•"/>
            </a:pPr>
            <a:r>
              <a:rPr lang="en-GB" dirty="0" smtClean="0">
                <a:solidFill>
                  <a:schemeClr val="tx1"/>
                </a:solidFill>
              </a:rPr>
              <a:t>Science</a:t>
            </a:r>
          </a:p>
          <a:p>
            <a:pPr marL="914400" lvl="1" indent="-457200" algn="l">
              <a:buFont typeface="Arial" panose="020B0604020202020204" pitchFamily="34" charset="0"/>
              <a:buChar char="•"/>
            </a:pPr>
            <a:r>
              <a:rPr lang="en-GB" dirty="0" smtClean="0">
                <a:solidFill>
                  <a:schemeClr val="tx1"/>
                </a:solidFill>
              </a:rPr>
              <a:t>ICT and </a:t>
            </a:r>
            <a:r>
              <a:rPr lang="en-GB" dirty="0" err="1" smtClean="0">
                <a:solidFill>
                  <a:schemeClr val="tx1"/>
                </a:solidFill>
              </a:rPr>
              <a:t>Computiig</a:t>
            </a:r>
            <a:r>
              <a:rPr lang="en-GB" dirty="0" smtClean="0">
                <a:solidFill>
                  <a:schemeClr val="tx1"/>
                </a:solidFill>
              </a:rPr>
              <a:t> Club</a:t>
            </a:r>
          </a:p>
          <a:p>
            <a:pPr marL="914400" lvl="1" indent="-457200" algn="l">
              <a:buFont typeface="Arial" panose="020B0604020202020204" pitchFamily="34" charset="0"/>
              <a:buChar char="•"/>
            </a:pPr>
            <a:r>
              <a:rPr lang="en-GB" dirty="0" smtClean="0">
                <a:solidFill>
                  <a:schemeClr val="tx1"/>
                </a:solidFill>
              </a:rPr>
              <a:t>Security</a:t>
            </a:r>
          </a:p>
          <a:p>
            <a:pPr marL="914400" lvl="1" indent="-457200" algn="l">
              <a:buFont typeface="Arial" panose="020B0604020202020204" pitchFamily="34" charset="0"/>
              <a:buChar char="•"/>
            </a:pPr>
            <a:r>
              <a:rPr lang="en-GB" dirty="0" smtClean="0">
                <a:solidFill>
                  <a:schemeClr val="tx1"/>
                </a:solidFill>
              </a:rPr>
              <a:t>After School Club</a:t>
            </a:r>
            <a:r>
              <a:rPr lang="en-GB" dirty="0" smtClean="0">
                <a:solidFill>
                  <a:srgbClr val="FF0000"/>
                </a:solidFill>
              </a:rPr>
              <a:t> </a:t>
            </a:r>
            <a:endParaRPr lang="en-GB" dirty="0" smtClean="0">
              <a:solidFill>
                <a:schemeClr val="tx1"/>
              </a:solidFill>
            </a:endParaRPr>
          </a:p>
          <a:p>
            <a:pPr marL="914400" lvl="1" indent="-457200" algn="l">
              <a:buFont typeface="Arial" panose="020B0604020202020204" pitchFamily="34" charset="0"/>
              <a:buChar char="•"/>
            </a:pPr>
            <a:r>
              <a:rPr lang="en-GB" dirty="0" smtClean="0">
                <a:solidFill>
                  <a:schemeClr val="tx1"/>
                </a:solidFill>
              </a:rPr>
              <a:t>Outstanding parental communication</a:t>
            </a:r>
            <a:endParaRPr lang="en-GB" dirty="0">
              <a:solidFill>
                <a:schemeClr val="tx1"/>
              </a:solidFill>
            </a:endParaRPr>
          </a:p>
          <a:p>
            <a:pPr marL="914400" lvl="1" indent="-457200" algn="l">
              <a:buFont typeface="Arial" panose="020B0604020202020204" pitchFamily="34" charset="0"/>
              <a:buChar char="•"/>
            </a:pPr>
            <a:endParaRPr lang="en-GB" dirty="0" smtClean="0">
              <a:solidFill>
                <a:schemeClr val="tx1"/>
              </a:solidFill>
            </a:endParaRPr>
          </a:p>
        </p:txBody>
      </p:sp>
    </p:spTree>
    <p:extLst>
      <p:ext uri="{BB962C8B-B14F-4D97-AF65-F5344CB8AC3E}">
        <p14:creationId xmlns:p14="http://schemas.microsoft.com/office/powerpoint/2010/main" val="2388849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9392"/>
            <a:ext cx="7416824" cy="504055"/>
          </a:xfrm>
        </p:spPr>
        <p:txBody>
          <a:bodyPr>
            <a:normAutofit fontScale="90000"/>
          </a:bodyPr>
          <a:lstStyle/>
          <a:p>
            <a:r>
              <a:rPr lang="en-GB" sz="3600" dirty="0" smtClean="0"/>
              <a:t>Questionnaires Parent – </a:t>
            </a:r>
            <a:r>
              <a:rPr lang="en-GB" sz="3600" dirty="0" smtClean="0">
                <a:solidFill>
                  <a:srgbClr val="FF0000"/>
                </a:solidFill>
              </a:rPr>
              <a:t>School Responses</a:t>
            </a:r>
            <a:endParaRPr lang="en-GB" sz="3600" dirty="0"/>
          </a:p>
        </p:txBody>
      </p:sp>
      <p:sp>
        <p:nvSpPr>
          <p:cNvPr id="3" name="Subtitle 2"/>
          <p:cNvSpPr>
            <a:spLocks noGrp="1"/>
          </p:cNvSpPr>
          <p:nvPr>
            <p:ph type="subTitle" idx="1"/>
          </p:nvPr>
        </p:nvSpPr>
        <p:spPr>
          <a:xfrm>
            <a:off x="611560" y="476672"/>
            <a:ext cx="7704856" cy="6381328"/>
          </a:xfrm>
        </p:spPr>
        <p:txBody>
          <a:bodyPr>
            <a:normAutofit fontScale="55000" lnSpcReduction="20000"/>
          </a:bodyPr>
          <a:lstStyle/>
          <a:p>
            <a:pPr algn="l"/>
            <a:r>
              <a:rPr lang="en-GB" b="1" dirty="0">
                <a:solidFill>
                  <a:schemeClr val="tx1"/>
                </a:solidFill>
              </a:rPr>
              <a:t>Areas for Consideration</a:t>
            </a:r>
          </a:p>
          <a:p>
            <a:pPr marL="914400" lvl="1" indent="-457200" algn="l">
              <a:buFont typeface="Arial" panose="020B0604020202020204" pitchFamily="34" charset="0"/>
              <a:buChar char="•"/>
            </a:pPr>
            <a:r>
              <a:rPr lang="en-GB" dirty="0">
                <a:solidFill>
                  <a:schemeClr val="tx1"/>
                </a:solidFill>
              </a:rPr>
              <a:t>Christmas Nativity</a:t>
            </a:r>
            <a:r>
              <a:rPr lang="en-GB" dirty="0">
                <a:solidFill>
                  <a:srgbClr val="FF0000"/>
                </a:solidFill>
              </a:rPr>
              <a:t> – Under consideration for next year</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A third parents evening – </a:t>
            </a:r>
            <a:r>
              <a:rPr lang="en-GB" dirty="0">
                <a:solidFill>
                  <a:srgbClr val="FF0000"/>
                </a:solidFill>
              </a:rPr>
              <a:t>There is the option to make an appointment to have a third July parents evening – this will be made clearer.</a:t>
            </a:r>
          </a:p>
          <a:p>
            <a:pPr marL="914400" lvl="1" indent="-457200" algn="l">
              <a:buFont typeface="Arial" panose="020B0604020202020204" pitchFamily="34" charset="0"/>
              <a:buChar char="•"/>
            </a:pPr>
            <a:r>
              <a:rPr lang="en-GB" dirty="0">
                <a:solidFill>
                  <a:schemeClr val="tx1"/>
                </a:solidFill>
              </a:rPr>
              <a:t>More curriculum information and feedback </a:t>
            </a:r>
            <a:r>
              <a:rPr lang="en-GB" dirty="0">
                <a:solidFill>
                  <a:srgbClr val="FF0000"/>
                </a:solidFill>
              </a:rPr>
              <a:t>– Website to be used to better inform at both start and end of topics alongside invites into school.</a:t>
            </a:r>
          </a:p>
          <a:p>
            <a:pPr marL="914400" lvl="1" indent="-457200" algn="l">
              <a:buFont typeface="Arial" panose="020B0604020202020204" pitchFamily="34" charset="0"/>
              <a:buChar char="•"/>
            </a:pPr>
            <a:r>
              <a:rPr lang="en-GB" dirty="0">
                <a:solidFill>
                  <a:schemeClr val="tx1"/>
                </a:solidFill>
              </a:rPr>
              <a:t>Homework</a:t>
            </a:r>
            <a:r>
              <a:rPr lang="en-GB" dirty="0">
                <a:solidFill>
                  <a:srgbClr val="FF0000"/>
                </a:solidFill>
              </a:rPr>
              <a:t> – Staff meeting to review amount, type and style of homework given across the school.</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Table Arrangements </a:t>
            </a:r>
            <a:r>
              <a:rPr lang="en-GB" dirty="0">
                <a:solidFill>
                  <a:srgbClr val="FF0000"/>
                </a:solidFill>
              </a:rPr>
              <a:t> - Children to be offered a variety of seating including larger groups where appropriate to build discussion skills etc.</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More notice for events that require dressing up etc. early communication for events especially when asking for money and communication when cancelling clubs </a:t>
            </a:r>
            <a:r>
              <a:rPr lang="en-GB" dirty="0">
                <a:solidFill>
                  <a:srgbClr val="FF0000"/>
                </a:solidFill>
              </a:rPr>
              <a:t> School to improve timescales and make phone calls if cancelling clubs on the same day.</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Dates on increased newsletters and better up to date on website </a:t>
            </a:r>
            <a:r>
              <a:rPr lang="en-GB" dirty="0">
                <a:solidFill>
                  <a:srgbClr val="FF0000"/>
                </a:solidFill>
              </a:rPr>
              <a:t>– Dates to be better up to date on website.</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Clubs at Reception and KS1 and non-sports clubs </a:t>
            </a:r>
            <a:r>
              <a:rPr lang="en-GB" dirty="0">
                <a:solidFill>
                  <a:srgbClr val="FF0000"/>
                </a:solidFill>
              </a:rPr>
              <a:t> School to look at increasing the number of clubs possibly Athletics and a non sports option.</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Community Links and the building of a strong School Community that extends beyond school time</a:t>
            </a:r>
            <a:r>
              <a:rPr lang="en-GB" dirty="0">
                <a:solidFill>
                  <a:srgbClr val="FF0000"/>
                </a:solidFill>
              </a:rPr>
              <a:t> – Community links agenda item to Governors</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Sex education </a:t>
            </a:r>
            <a:r>
              <a:rPr lang="en-GB" dirty="0">
                <a:solidFill>
                  <a:srgbClr val="FF0000"/>
                </a:solidFill>
              </a:rPr>
              <a:t> - School to review Early Summer Term.</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School Dinners </a:t>
            </a:r>
            <a:r>
              <a:rPr lang="en-GB" dirty="0">
                <a:solidFill>
                  <a:srgbClr val="FF0000"/>
                </a:solidFill>
              </a:rPr>
              <a:t>– School to investigate alternative provider while feeding back to current provider.</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Internet Banking </a:t>
            </a:r>
            <a:r>
              <a:rPr lang="en-GB" dirty="0">
                <a:solidFill>
                  <a:srgbClr val="FF0000"/>
                </a:solidFill>
              </a:rPr>
              <a:t>– School to look to implement from Summer Term 2017 or September 2017 at latest.</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Playground supervision</a:t>
            </a:r>
            <a:r>
              <a:rPr lang="en-GB" dirty="0">
                <a:solidFill>
                  <a:srgbClr val="FF0000"/>
                </a:solidFill>
              </a:rPr>
              <a:t> – Teachers reminded of duties and lunchtime supervision increased (always two mid-days on duty).</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Buddy system</a:t>
            </a:r>
            <a:r>
              <a:rPr lang="en-GB" dirty="0">
                <a:solidFill>
                  <a:srgbClr val="FF0000"/>
                </a:solidFill>
              </a:rPr>
              <a:t> – School to consider system.</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Contact with school Governors </a:t>
            </a:r>
            <a:r>
              <a:rPr lang="en-GB" dirty="0">
                <a:solidFill>
                  <a:srgbClr val="FF0000"/>
                </a:solidFill>
              </a:rPr>
              <a:t> - Governors encouraged to better attend school events.</a:t>
            </a:r>
            <a:endParaRPr lang="en-GB" dirty="0">
              <a:solidFill>
                <a:schemeClr val="tx1"/>
              </a:solidFill>
            </a:endParaRPr>
          </a:p>
          <a:p>
            <a:pPr marL="914400" lvl="1" indent="-457200" algn="l">
              <a:buFont typeface="Arial" panose="020B0604020202020204" pitchFamily="34" charset="0"/>
              <a:buChar char="•"/>
            </a:pPr>
            <a:r>
              <a:rPr lang="en-GB" dirty="0">
                <a:solidFill>
                  <a:schemeClr val="tx1"/>
                </a:solidFill>
              </a:rPr>
              <a:t>KS1 leadership opportunities  </a:t>
            </a:r>
            <a:r>
              <a:rPr lang="en-GB" dirty="0">
                <a:solidFill>
                  <a:srgbClr val="FF0000"/>
                </a:solidFill>
              </a:rPr>
              <a:t> - School to consider possible opportunities</a:t>
            </a:r>
            <a:endParaRPr lang="en-GB" dirty="0">
              <a:solidFill>
                <a:schemeClr val="tx1"/>
              </a:solidFill>
            </a:endParaRPr>
          </a:p>
          <a:p>
            <a:pPr marL="914400" lvl="1" indent="-457200" algn="l">
              <a:buFont typeface="Arial" panose="020B0604020202020204" pitchFamily="34" charset="0"/>
              <a:buChar char="•"/>
            </a:pPr>
            <a:endParaRPr lang="en-GB" dirty="0" smtClean="0">
              <a:solidFill>
                <a:schemeClr val="tx1"/>
              </a:solidFill>
            </a:endParaRPr>
          </a:p>
        </p:txBody>
      </p:sp>
    </p:spTree>
    <p:extLst>
      <p:ext uri="{BB962C8B-B14F-4D97-AF65-F5344CB8AC3E}">
        <p14:creationId xmlns:p14="http://schemas.microsoft.com/office/powerpoint/2010/main" val="14573196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03"/>
            <a:ext cx="7772400" cy="1124542"/>
          </a:xfrm>
        </p:spPr>
        <p:txBody>
          <a:bodyPr>
            <a:normAutofit/>
          </a:bodyPr>
          <a:lstStyle/>
          <a:p>
            <a:r>
              <a:rPr lang="en-GB" sz="3600" dirty="0" smtClean="0"/>
              <a:t>Questionnaires Pupil</a:t>
            </a:r>
            <a:endParaRPr lang="en-GB" sz="3600" dirty="0"/>
          </a:p>
        </p:txBody>
      </p:sp>
      <p:sp>
        <p:nvSpPr>
          <p:cNvPr id="3" name="Subtitle 2"/>
          <p:cNvSpPr>
            <a:spLocks noGrp="1"/>
          </p:cNvSpPr>
          <p:nvPr>
            <p:ph type="subTitle" idx="1"/>
          </p:nvPr>
        </p:nvSpPr>
        <p:spPr>
          <a:xfrm>
            <a:off x="1187624" y="836712"/>
            <a:ext cx="6624736" cy="5832648"/>
          </a:xfrm>
        </p:spPr>
        <p:txBody>
          <a:bodyPr>
            <a:normAutofit fontScale="47500" lnSpcReduction="20000"/>
          </a:bodyPr>
          <a:lstStyle/>
          <a:p>
            <a:pPr algn="l"/>
            <a:endParaRPr lang="en-GB" dirty="0" smtClean="0">
              <a:solidFill>
                <a:schemeClr val="tx1"/>
              </a:solidFill>
            </a:endParaRPr>
          </a:p>
          <a:p>
            <a:pPr algn="l"/>
            <a:r>
              <a:rPr lang="en-GB" dirty="0" smtClean="0">
                <a:solidFill>
                  <a:schemeClr val="tx1"/>
                </a:solidFill>
              </a:rPr>
              <a:t>Highlights</a:t>
            </a:r>
          </a:p>
          <a:p>
            <a:pPr marL="457200" indent="-457200" algn="l">
              <a:buFont typeface="Arial" panose="020B0604020202020204" pitchFamily="34" charset="0"/>
              <a:buChar char="•"/>
            </a:pPr>
            <a:r>
              <a:rPr lang="en-GB" dirty="0" smtClean="0">
                <a:solidFill>
                  <a:schemeClr val="tx1"/>
                </a:solidFill>
              </a:rPr>
              <a:t>Amazing Lessons</a:t>
            </a:r>
          </a:p>
          <a:p>
            <a:pPr marL="457200" indent="-457200" algn="l">
              <a:buFont typeface="Arial" panose="020B0604020202020204" pitchFamily="34" charset="0"/>
              <a:buChar char="•"/>
            </a:pPr>
            <a:r>
              <a:rPr lang="en-GB" dirty="0" smtClean="0">
                <a:solidFill>
                  <a:schemeClr val="tx1"/>
                </a:solidFill>
              </a:rPr>
              <a:t>Friendly and caring teachers</a:t>
            </a:r>
          </a:p>
          <a:p>
            <a:pPr marL="457200" indent="-457200" algn="l">
              <a:buFont typeface="Arial" panose="020B0604020202020204" pitchFamily="34" charset="0"/>
              <a:buChar char="•"/>
            </a:pPr>
            <a:r>
              <a:rPr lang="en-GB" dirty="0" smtClean="0">
                <a:solidFill>
                  <a:schemeClr val="tx1"/>
                </a:solidFill>
              </a:rPr>
              <a:t>Mathletics</a:t>
            </a:r>
          </a:p>
          <a:p>
            <a:pPr marL="457200" indent="-457200" algn="l">
              <a:buFont typeface="Arial" panose="020B0604020202020204" pitchFamily="34" charset="0"/>
              <a:buChar char="•"/>
            </a:pPr>
            <a:r>
              <a:rPr lang="en-GB" dirty="0" smtClean="0">
                <a:solidFill>
                  <a:schemeClr val="tx1"/>
                </a:solidFill>
              </a:rPr>
              <a:t>IPADs and Computers</a:t>
            </a:r>
          </a:p>
          <a:p>
            <a:pPr marL="457200" indent="-457200" algn="l">
              <a:buFont typeface="Arial" panose="020B0604020202020204" pitchFamily="34" charset="0"/>
              <a:buChar char="•"/>
            </a:pPr>
            <a:r>
              <a:rPr lang="en-GB" dirty="0" smtClean="0">
                <a:solidFill>
                  <a:schemeClr val="tx1"/>
                </a:solidFill>
              </a:rPr>
              <a:t>Friendly Staff</a:t>
            </a:r>
          </a:p>
          <a:p>
            <a:pPr marL="457200" indent="-457200" algn="l">
              <a:buFont typeface="Arial" panose="020B0604020202020204" pitchFamily="34" charset="0"/>
              <a:buChar char="•"/>
            </a:pPr>
            <a:r>
              <a:rPr lang="en-GB" dirty="0" smtClean="0">
                <a:solidFill>
                  <a:schemeClr val="tx1"/>
                </a:solidFill>
              </a:rPr>
              <a:t>Good books</a:t>
            </a:r>
          </a:p>
          <a:p>
            <a:pPr marL="457200" indent="-457200" algn="l">
              <a:buFont typeface="Arial" panose="020B0604020202020204" pitchFamily="34" charset="0"/>
              <a:buChar char="•"/>
            </a:pPr>
            <a:r>
              <a:rPr lang="en-GB" dirty="0" smtClean="0">
                <a:solidFill>
                  <a:schemeClr val="tx1"/>
                </a:solidFill>
              </a:rPr>
              <a:t>Trips</a:t>
            </a:r>
          </a:p>
          <a:p>
            <a:pPr marL="457200" indent="-457200" algn="l">
              <a:buFont typeface="Arial" panose="020B0604020202020204" pitchFamily="34" charset="0"/>
              <a:buChar char="•"/>
            </a:pPr>
            <a:r>
              <a:rPr lang="en-GB" dirty="0" smtClean="0">
                <a:solidFill>
                  <a:schemeClr val="tx1"/>
                </a:solidFill>
              </a:rPr>
              <a:t>Friends</a:t>
            </a:r>
          </a:p>
          <a:p>
            <a:pPr marL="457200" indent="-457200" algn="l">
              <a:buFont typeface="Arial" panose="020B0604020202020204" pitchFamily="34" charset="0"/>
              <a:buChar char="•"/>
            </a:pPr>
            <a:r>
              <a:rPr lang="en-GB" dirty="0" smtClean="0">
                <a:solidFill>
                  <a:schemeClr val="tx1"/>
                </a:solidFill>
              </a:rPr>
              <a:t>Exciting lessons</a:t>
            </a:r>
          </a:p>
          <a:p>
            <a:pPr marL="457200" indent="-457200" algn="l">
              <a:buFont typeface="Arial" panose="020B0604020202020204" pitchFamily="34" charset="0"/>
              <a:buChar char="•"/>
            </a:pPr>
            <a:r>
              <a:rPr lang="en-GB" dirty="0" smtClean="0">
                <a:solidFill>
                  <a:schemeClr val="tx1"/>
                </a:solidFill>
              </a:rPr>
              <a:t>Range of Clubs</a:t>
            </a:r>
          </a:p>
          <a:p>
            <a:pPr marL="457200" indent="-457200" algn="l">
              <a:buFont typeface="Arial" panose="020B0604020202020204" pitchFamily="34" charset="0"/>
              <a:buChar char="•"/>
            </a:pPr>
            <a:r>
              <a:rPr lang="en-GB" dirty="0" smtClean="0">
                <a:solidFill>
                  <a:schemeClr val="tx1"/>
                </a:solidFill>
              </a:rPr>
              <a:t>Love 2 Read Project</a:t>
            </a:r>
          </a:p>
          <a:p>
            <a:pPr marL="457200" indent="-457200" algn="l">
              <a:buFont typeface="Arial" panose="020B0604020202020204" pitchFamily="34" charset="0"/>
              <a:buChar char="•"/>
            </a:pPr>
            <a:r>
              <a:rPr lang="en-GB" dirty="0" smtClean="0">
                <a:solidFill>
                  <a:schemeClr val="tx1"/>
                </a:solidFill>
              </a:rPr>
              <a:t>Breaks and Lunches</a:t>
            </a:r>
          </a:p>
          <a:p>
            <a:pPr marL="457200" indent="-457200" algn="l">
              <a:buFont typeface="Arial" panose="020B0604020202020204" pitchFamily="34" charset="0"/>
              <a:buChar char="•"/>
            </a:pPr>
            <a:r>
              <a:rPr lang="en-GB" dirty="0" smtClean="0">
                <a:solidFill>
                  <a:schemeClr val="tx1"/>
                </a:solidFill>
              </a:rPr>
              <a:t>Outside Equipment</a:t>
            </a:r>
          </a:p>
          <a:p>
            <a:pPr marL="457200" indent="-457200" algn="l">
              <a:buFont typeface="Arial" panose="020B0604020202020204" pitchFamily="34" charset="0"/>
              <a:buChar char="•"/>
            </a:pPr>
            <a:r>
              <a:rPr lang="en-GB" dirty="0" smtClean="0">
                <a:solidFill>
                  <a:schemeClr val="tx1"/>
                </a:solidFill>
              </a:rPr>
              <a:t>PE and ICT</a:t>
            </a:r>
          </a:p>
          <a:p>
            <a:pPr marL="457200" indent="-457200" algn="l">
              <a:buFont typeface="Arial" panose="020B0604020202020204" pitchFamily="34" charset="0"/>
              <a:buChar char="•"/>
            </a:pPr>
            <a:r>
              <a:rPr lang="en-GB" dirty="0" smtClean="0">
                <a:solidFill>
                  <a:schemeClr val="tx1"/>
                </a:solidFill>
              </a:rPr>
              <a:t>Display</a:t>
            </a:r>
          </a:p>
          <a:p>
            <a:pPr marL="457200" indent="-457200" algn="l">
              <a:buFont typeface="Arial" panose="020B0604020202020204" pitchFamily="34" charset="0"/>
              <a:buChar char="•"/>
            </a:pPr>
            <a:r>
              <a:rPr lang="en-GB" dirty="0" smtClean="0">
                <a:solidFill>
                  <a:schemeClr val="tx1"/>
                </a:solidFill>
              </a:rPr>
              <a:t>Cooking</a:t>
            </a:r>
          </a:p>
          <a:p>
            <a:pPr marL="457200" indent="-457200" algn="l">
              <a:buFont typeface="Arial" panose="020B0604020202020204" pitchFamily="34" charset="0"/>
              <a:buChar char="•"/>
            </a:pPr>
            <a:r>
              <a:rPr lang="en-GB" dirty="0" smtClean="0">
                <a:solidFill>
                  <a:schemeClr val="tx1"/>
                </a:solidFill>
              </a:rPr>
              <a:t>Choosing Time</a:t>
            </a:r>
          </a:p>
          <a:p>
            <a:pPr marL="457200" indent="-457200" algn="l">
              <a:buFont typeface="Arial" panose="020B0604020202020204" pitchFamily="34" charset="0"/>
              <a:buChar char="•"/>
            </a:pPr>
            <a:r>
              <a:rPr lang="en-GB" dirty="0" smtClean="0">
                <a:solidFill>
                  <a:schemeClr val="tx1"/>
                </a:solidFill>
              </a:rPr>
              <a:t>No Bullying</a:t>
            </a:r>
          </a:p>
          <a:p>
            <a:pPr marL="457200" indent="-457200" algn="l">
              <a:buFont typeface="Arial" panose="020B0604020202020204" pitchFamily="34" charset="0"/>
              <a:buChar char="•"/>
            </a:pPr>
            <a:r>
              <a:rPr lang="en-GB" dirty="0" smtClean="0">
                <a:solidFill>
                  <a:schemeClr val="tx1"/>
                </a:solidFill>
              </a:rPr>
              <a:t>A good amount of rules!</a:t>
            </a:r>
          </a:p>
          <a:p>
            <a:pPr marL="457200" indent="-457200" algn="l">
              <a:buFont typeface="Arial" panose="020B0604020202020204" pitchFamily="34" charset="0"/>
              <a:buChar char="•"/>
            </a:pPr>
            <a:r>
              <a:rPr lang="en-GB" dirty="0" smtClean="0">
                <a:solidFill>
                  <a:schemeClr val="tx1"/>
                </a:solidFill>
              </a:rPr>
              <a:t>Before and After School Club</a:t>
            </a:r>
          </a:p>
          <a:p>
            <a:pPr marL="457200" indent="-457200" algn="l">
              <a:buFont typeface="Arial" panose="020B0604020202020204" pitchFamily="34" charset="0"/>
              <a:buChar char="•"/>
            </a:pPr>
            <a:r>
              <a:rPr lang="en-GB" dirty="0" smtClean="0">
                <a:solidFill>
                  <a:schemeClr val="tx1"/>
                </a:solidFill>
              </a:rPr>
              <a:t>Friendship</a:t>
            </a:r>
          </a:p>
          <a:p>
            <a:pPr marL="457200" indent="-457200" algn="l">
              <a:buFont typeface="Arial" panose="020B0604020202020204" pitchFamily="34" charset="0"/>
              <a:buChar char="•"/>
            </a:pPr>
            <a:r>
              <a:rPr lang="en-GB" dirty="0" smtClean="0">
                <a:solidFill>
                  <a:schemeClr val="tx1"/>
                </a:solidFill>
              </a:rPr>
              <a:t>Tournaments</a:t>
            </a:r>
          </a:p>
          <a:p>
            <a:pPr marL="457200" indent="-457200" algn="l">
              <a:buFont typeface="Arial" panose="020B0604020202020204" pitchFamily="34" charset="0"/>
              <a:buChar char="•"/>
            </a:pPr>
            <a:endParaRPr lang="en-GB" dirty="0" smtClean="0">
              <a:solidFill>
                <a:schemeClr val="tx1"/>
              </a:solidFill>
            </a:endParaRPr>
          </a:p>
          <a:p>
            <a:pPr marL="457200" indent="-457200" algn="l">
              <a:buFont typeface="Arial" panose="020B0604020202020204" pitchFamily="34" charset="0"/>
              <a:buChar char="•"/>
            </a:pPr>
            <a:endParaRPr lang="en-GB" dirty="0" smtClean="0">
              <a:solidFill>
                <a:schemeClr val="tx1"/>
              </a:solidFill>
            </a:endParaRPr>
          </a:p>
        </p:txBody>
      </p:sp>
    </p:spTree>
    <p:extLst>
      <p:ext uri="{BB962C8B-B14F-4D97-AF65-F5344CB8AC3E}">
        <p14:creationId xmlns:p14="http://schemas.microsoft.com/office/powerpoint/2010/main" val="2301118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3568" y="620688"/>
            <a:ext cx="7772400" cy="1470025"/>
          </a:xfrm>
        </p:spPr>
        <p:txBody>
          <a:bodyPr>
            <a:normAutofit/>
          </a:bodyPr>
          <a:lstStyle/>
          <a:p>
            <a:r>
              <a:rPr lang="en-GB" sz="3600" dirty="0" smtClean="0"/>
              <a:t>Questionnaires Pupil</a:t>
            </a:r>
            <a:endParaRPr lang="en-GB" sz="3600" dirty="0"/>
          </a:p>
        </p:txBody>
      </p:sp>
      <p:sp>
        <p:nvSpPr>
          <p:cNvPr id="3" name="Subtitle 2"/>
          <p:cNvSpPr>
            <a:spLocks noGrp="1"/>
          </p:cNvSpPr>
          <p:nvPr>
            <p:ph type="subTitle" idx="1"/>
          </p:nvPr>
        </p:nvSpPr>
        <p:spPr>
          <a:xfrm>
            <a:off x="1187624" y="1844824"/>
            <a:ext cx="6624736" cy="3933056"/>
          </a:xfrm>
        </p:spPr>
        <p:txBody>
          <a:bodyPr>
            <a:normAutofit fontScale="70000" lnSpcReduction="20000"/>
          </a:bodyPr>
          <a:lstStyle/>
          <a:p>
            <a:pPr algn="l"/>
            <a:r>
              <a:rPr lang="en-GB" dirty="0">
                <a:solidFill>
                  <a:schemeClr val="tx1"/>
                </a:solidFill>
              </a:rPr>
              <a:t>Areas for Consideration</a:t>
            </a:r>
          </a:p>
          <a:p>
            <a:pPr marL="457200" indent="-457200" algn="l">
              <a:buFont typeface="Arial" panose="020B0604020202020204" pitchFamily="34" charset="0"/>
              <a:buChar char="•"/>
            </a:pPr>
            <a:r>
              <a:rPr lang="en-GB" dirty="0">
                <a:solidFill>
                  <a:schemeClr val="tx1"/>
                </a:solidFill>
              </a:rPr>
              <a:t>Variety of homework</a:t>
            </a:r>
          </a:p>
          <a:p>
            <a:pPr marL="457200" indent="-457200" algn="l">
              <a:buFont typeface="Arial" panose="020B0604020202020204" pitchFamily="34" charset="0"/>
              <a:buChar char="•"/>
            </a:pPr>
            <a:r>
              <a:rPr lang="en-GB" dirty="0">
                <a:solidFill>
                  <a:schemeClr val="tx1"/>
                </a:solidFill>
              </a:rPr>
              <a:t>Less homework!</a:t>
            </a:r>
          </a:p>
          <a:p>
            <a:pPr marL="457200" indent="-457200" algn="l">
              <a:buFont typeface="Arial" panose="020B0604020202020204" pitchFamily="34" charset="0"/>
              <a:buChar char="•"/>
            </a:pPr>
            <a:r>
              <a:rPr lang="en-GB" dirty="0">
                <a:solidFill>
                  <a:schemeClr val="tx1"/>
                </a:solidFill>
              </a:rPr>
              <a:t>Key Stage 1 Clubs</a:t>
            </a:r>
          </a:p>
          <a:p>
            <a:pPr marL="457200" indent="-457200" algn="l">
              <a:buFont typeface="Arial" panose="020B0604020202020204" pitchFamily="34" charset="0"/>
              <a:buChar char="•"/>
            </a:pPr>
            <a:r>
              <a:rPr lang="en-GB" dirty="0">
                <a:solidFill>
                  <a:schemeClr val="tx1"/>
                </a:solidFill>
              </a:rPr>
              <a:t>Hot Dinners</a:t>
            </a:r>
          </a:p>
          <a:p>
            <a:pPr marL="457200" indent="-457200" algn="l">
              <a:buFont typeface="Arial" panose="020B0604020202020204" pitchFamily="34" charset="0"/>
              <a:buChar char="•"/>
            </a:pPr>
            <a:r>
              <a:rPr lang="en-GB" dirty="0">
                <a:solidFill>
                  <a:schemeClr val="tx1"/>
                </a:solidFill>
              </a:rPr>
              <a:t>More Forest Schools</a:t>
            </a:r>
          </a:p>
          <a:p>
            <a:pPr marL="457200" indent="-457200" algn="l">
              <a:buFont typeface="Arial" panose="020B0604020202020204" pitchFamily="34" charset="0"/>
              <a:buChar char="•"/>
            </a:pPr>
            <a:r>
              <a:rPr lang="en-GB" dirty="0">
                <a:solidFill>
                  <a:schemeClr val="tx1"/>
                </a:solidFill>
              </a:rPr>
              <a:t>More Art Club</a:t>
            </a:r>
          </a:p>
          <a:p>
            <a:pPr marL="457200" indent="-457200" algn="l">
              <a:buFont typeface="Arial" panose="020B0604020202020204" pitchFamily="34" charset="0"/>
              <a:buChar char="•"/>
            </a:pPr>
            <a:r>
              <a:rPr lang="en-GB" dirty="0">
                <a:solidFill>
                  <a:schemeClr val="tx1"/>
                </a:solidFill>
              </a:rPr>
              <a:t>People from </a:t>
            </a:r>
            <a:r>
              <a:rPr lang="en-GB" dirty="0" smtClean="0">
                <a:solidFill>
                  <a:schemeClr val="tx1"/>
                </a:solidFill>
              </a:rPr>
              <a:t>other </a:t>
            </a:r>
            <a:r>
              <a:rPr lang="en-GB" dirty="0">
                <a:solidFill>
                  <a:schemeClr val="tx1"/>
                </a:solidFill>
              </a:rPr>
              <a:t>countries coming in to teach different languages</a:t>
            </a:r>
          </a:p>
          <a:p>
            <a:pPr marL="457200" indent="-457200" algn="l">
              <a:buFont typeface="Arial" panose="020B0604020202020204" pitchFamily="34" charset="0"/>
              <a:buChar char="•"/>
            </a:pPr>
            <a:r>
              <a:rPr lang="en-GB" dirty="0">
                <a:solidFill>
                  <a:schemeClr val="tx1"/>
                </a:solidFill>
              </a:rPr>
              <a:t>More time on computers and IPADs</a:t>
            </a:r>
          </a:p>
          <a:p>
            <a:pPr marL="457200" indent="-457200" algn="l">
              <a:buFont typeface="Arial" panose="020B0604020202020204" pitchFamily="34" charset="0"/>
              <a:buChar char="•"/>
            </a:pPr>
            <a:r>
              <a:rPr lang="en-GB" dirty="0">
                <a:solidFill>
                  <a:schemeClr val="tx1"/>
                </a:solidFill>
              </a:rPr>
              <a:t>Playground and </a:t>
            </a:r>
            <a:r>
              <a:rPr lang="en-GB" dirty="0" smtClean="0">
                <a:solidFill>
                  <a:schemeClr val="tx1"/>
                </a:solidFill>
              </a:rPr>
              <a:t>Garden Area</a:t>
            </a:r>
            <a:endParaRPr lang="en-GB" dirty="0">
              <a:solidFill>
                <a:schemeClr val="tx1"/>
              </a:solidFill>
            </a:endParaRPr>
          </a:p>
          <a:p>
            <a:pPr marL="457200" indent="-457200" algn="l">
              <a:buFont typeface="Arial" panose="020B0604020202020204" pitchFamily="34" charset="0"/>
              <a:buChar char="•"/>
            </a:pPr>
            <a:endParaRPr lang="en-GB" dirty="0" smtClean="0">
              <a:solidFill>
                <a:schemeClr val="tx1"/>
              </a:solidFill>
            </a:endParaRPr>
          </a:p>
          <a:p>
            <a:pPr marL="457200" indent="-457200" algn="l">
              <a:buFont typeface="Arial" panose="020B0604020202020204" pitchFamily="34" charset="0"/>
              <a:buChar char="•"/>
            </a:pPr>
            <a:endParaRPr lang="en-GB" dirty="0" smtClean="0">
              <a:solidFill>
                <a:schemeClr val="tx1"/>
              </a:solidFill>
            </a:endParaRPr>
          </a:p>
        </p:txBody>
      </p:sp>
    </p:spTree>
    <p:extLst>
      <p:ext uri="{BB962C8B-B14F-4D97-AF65-F5344CB8AC3E}">
        <p14:creationId xmlns:p14="http://schemas.microsoft.com/office/powerpoint/2010/main" val="278100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718</TotalTime>
  <Words>960</Words>
  <Application>Microsoft Office PowerPoint</Application>
  <PresentationFormat>On-screen Show (4:3)</PresentationFormat>
  <Paragraphs>128</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Communications Evening</vt:lpstr>
      <vt:lpstr>Agenda</vt:lpstr>
      <vt:lpstr>School Development</vt:lpstr>
      <vt:lpstr>Questionnaires Parent – 40 Responses</vt:lpstr>
      <vt:lpstr>Questionnaires Parent – School Responses</vt:lpstr>
      <vt:lpstr>Questionnaires Parent – School Responses</vt:lpstr>
      <vt:lpstr>Questionnaires Pupil</vt:lpstr>
      <vt:lpstr>Questionnaires Pupil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Communications Evening</dc:title>
  <dc:creator>Matt Lee</dc:creator>
  <cp:lastModifiedBy>Matt Lee</cp:lastModifiedBy>
  <cp:revision>36</cp:revision>
  <cp:lastPrinted>2016-06-29T14:36:54Z</cp:lastPrinted>
  <dcterms:created xsi:type="dcterms:W3CDTF">2016-06-29T11:49:13Z</dcterms:created>
  <dcterms:modified xsi:type="dcterms:W3CDTF">2017-01-26T03:38:54Z</dcterms:modified>
</cp:coreProperties>
</file>